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285" r:id="rId4"/>
    <p:sldId id="278" r:id="rId5"/>
    <p:sldId id="279" r:id="rId6"/>
    <p:sldId id="286" r:id="rId7"/>
    <p:sldId id="287" r:id="rId8"/>
    <p:sldId id="284" r:id="rId9"/>
    <p:sldId id="281" r:id="rId10"/>
    <p:sldId id="283" r:id="rId11"/>
    <p:sldId id="289" r:id="rId12"/>
    <p:sldId id="273" r:id="rId13"/>
    <p:sldId id="288" r:id="rId14"/>
    <p:sldId id="290" r:id="rId15"/>
  </p:sldIdLst>
  <p:sldSz cx="9144000" cy="6858000" type="screen4x3"/>
  <p:notesSz cx="6645275" cy="97758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7"/>
    <a:srgbClr val="729B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37" autoAdjust="0"/>
  </p:normalViewPr>
  <p:slideViewPr>
    <p:cSldViewPr>
      <p:cViewPr varScale="1">
        <p:scale>
          <a:sx n="85" d="100"/>
          <a:sy n="85" d="100"/>
        </p:scale>
        <p:origin x="-893" y="-86"/>
      </p:cViewPr>
      <p:guideLst>
        <p:guide orient="horz" pos="4156"/>
        <p:guide pos="2880"/>
      </p:guideLst>
    </p:cSldViewPr>
  </p:slideViewPr>
  <p:outlineViewPr>
    <p:cViewPr>
      <p:scale>
        <a:sx n="33" d="100"/>
        <a:sy n="33" d="100"/>
      </p:scale>
      <p:origin x="0" y="692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EEAEF-5B8D-4893-90F1-FFBA2C4A105F}" type="datetimeFigureOut">
              <a:rPr lang="nl-BE" smtClean="0"/>
              <a:pPr/>
              <a:t>24/04/2015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37502-7C4B-46B1-B88A-E9D3E492D9E7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14D7A5-3309-49E7-9FCE-BDAB5559A500}" type="datetimeFigureOut">
              <a:rPr lang="fr-BE"/>
              <a:pPr>
                <a:defRPr/>
              </a:pPr>
              <a:t>24/04/2015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5163" y="4643438"/>
            <a:ext cx="5314950" cy="4398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24D71D-07D8-44B2-B0CF-8DBDE1C091FC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idCreat\AFMPS - FAGG\Template Word PP\b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/>
          </p:cNvSpPr>
          <p:nvPr userDrawn="1"/>
        </p:nvSpPr>
        <p:spPr bwMode="auto">
          <a:xfrm>
            <a:off x="755650" y="1455927"/>
            <a:ext cx="7772400" cy="1569660"/>
          </a:xfrm>
          <a:prstGeom prst="rect">
            <a:avLst/>
          </a:prstGeom>
          <a:solidFill>
            <a:srgbClr val="729BC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BE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algn="ctr">
              <a:defRPr/>
            </a:pPr>
            <a:r>
              <a:rPr lang="nl-BE" sz="2400" b="1" dirty="0" err="1" smtClean="0">
                <a:solidFill>
                  <a:schemeClr val="bg1"/>
                </a:solidFill>
                <a:latin typeface="Verdana" pitchFamily="34" charset="0"/>
              </a:rPr>
              <a:t>Agence</a:t>
            </a:r>
            <a:r>
              <a:rPr lang="nl-BE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chemeClr val="bg1"/>
                </a:solidFill>
                <a:latin typeface="Verdana" pitchFamily="34" charset="0"/>
              </a:rPr>
              <a:t>fédérale</a:t>
            </a:r>
            <a:r>
              <a:rPr lang="nl-BE" sz="2400" b="1" dirty="0" smtClean="0">
                <a:solidFill>
                  <a:schemeClr val="bg1"/>
                </a:solidFill>
                <a:latin typeface="Verdana" pitchFamily="34" charset="0"/>
              </a:rPr>
              <a:t> des </a:t>
            </a:r>
            <a:r>
              <a:rPr lang="nl-BE" sz="2400" b="1" dirty="0" err="1" smtClean="0">
                <a:solidFill>
                  <a:schemeClr val="bg1"/>
                </a:solidFill>
                <a:latin typeface="Verdana" pitchFamily="34" charset="0"/>
              </a:rPr>
              <a:t>médicaments</a:t>
            </a:r>
            <a:r>
              <a:rPr lang="nl-BE" sz="2400" b="1" dirty="0" smtClean="0">
                <a:solidFill>
                  <a:schemeClr val="bg1"/>
                </a:solidFill>
                <a:latin typeface="Verdana" pitchFamily="34" charset="0"/>
              </a:rPr>
              <a:t> et des </a:t>
            </a:r>
            <a:r>
              <a:rPr lang="nl-BE" sz="2400" b="1" dirty="0" err="1" smtClean="0">
                <a:solidFill>
                  <a:schemeClr val="bg1"/>
                </a:solidFill>
                <a:latin typeface="Verdana" pitchFamily="34" charset="0"/>
              </a:rPr>
              <a:t>produits</a:t>
            </a:r>
            <a:r>
              <a:rPr lang="nl-BE" sz="2400" b="1" dirty="0" smtClean="0">
                <a:solidFill>
                  <a:schemeClr val="bg1"/>
                </a:solidFill>
                <a:latin typeface="Verdana" pitchFamily="34" charset="0"/>
              </a:rPr>
              <a:t> de santé</a:t>
            </a:r>
          </a:p>
          <a:p>
            <a:pPr algn="ctr">
              <a:defRPr/>
            </a:pPr>
            <a:endParaRPr lang="fr-B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Image 8" descr="afmps Logo Fr Nl - Acronym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697538"/>
            <a:ext cx="165258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1152128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575757"/>
                </a:solidFill>
                <a:latin typeface="Bryant Light Alternate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DidCreat\AFMPS - FAGG\Template Word PP\b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0" y="692150"/>
            <a:ext cx="684213" cy="5113338"/>
          </a:xfrm>
          <a:prstGeom prst="rect">
            <a:avLst/>
          </a:prstGeom>
          <a:solidFill>
            <a:srgbClr val="729BC8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dirty="0"/>
          </a:p>
        </p:txBody>
      </p:sp>
      <p:pic>
        <p:nvPicPr>
          <p:cNvPr id="9" name="Picture 2" descr="D:\DidCreat\AFMPS - FAGG\Template Word PP\symbol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6035675"/>
            <a:ext cx="4572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texte 7"/>
          <p:cNvSpPr>
            <a:spLocks/>
          </p:cNvSpPr>
          <p:nvPr userDrawn="1"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None/>
            </a:pPr>
            <a:r>
              <a:rPr lang="fr-BE" sz="900" dirty="0" smtClean="0">
                <a:solidFill>
                  <a:srgbClr val="A6A6A6"/>
                </a:solidFill>
                <a:latin typeface="Verdana" pitchFamily="34" charset="0"/>
              </a:rPr>
              <a:t>Campagne médicaments génériques</a:t>
            </a:r>
            <a:endParaRPr lang="fr-BE" sz="900" dirty="0">
              <a:solidFill>
                <a:srgbClr val="A6A6A6"/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None/>
            </a:pPr>
            <a:r>
              <a:rPr lang="fr-BE" sz="900" dirty="0" smtClean="0">
                <a:solidFill>
                  <a:srgbClr val="A6A6A6"/>
                </a:solidFill>
                <a:latin typeface="Verdana" pitchFamily="34" charset="0"/>
              </a:rPr>
              <a:t>Agence fédérale des médicaments et des produits de santé</a:t>
            </a:r>
            <a:endParaRPr lang="fr-BE" sz="900" baseline="0" dirty="0" smtClean="0">
              <a:solidFill>
                <a:srgbClr val="A6A6A6"/>
              </a:solidFill>
              <a:latin typeface="Verdana" pitchFamily="34" charset="0"/>
            </a:endParaRPr>
          </a:p>
        </p:txBody>
      </p:sp>
      <p:sp>
        <p:nvSpPr>
          <p:cNvPr id="11" name="Espace réservé du texte 7"/>
          <p:cNvSpPr>
            <a:spLocks/>
          </p:cNvSpPr>
          <p:nvPr userDrawn="1"/>
        </p:nvSpPr>
        <p:spPr bwMode="auto">
          <a:xfrm>
            <a:off x="3779838" y="6165850"/>
            <a:ext cx="4537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r">
              <a:buFont typeface="Arial" charset="0"/>
              <a:buNone/>
            </a:pPr>
            <a:r>
              <a:rPr lang="nl-BE" sz="900" dirty="0" smtClean="0">
                <a:solidFill>
                  <a:srgbClr val="A6A6A6"/>
                </a:solidFill>
                <a:latin typeface="Verdana" pitchFamily="34" charset="0"/>
              </a:rPr>
              <a:t>24.04.2015</a:t>
            </a:r>
            <a:endParaRPr lang="nl-BE" sz="900" dirty="0">
              <a:solidFill>
                <a:srgbClr val="A6A6A6"/>
              </a:solidFill>
              <a:latin typeface="Verdana" pitchFamily="34" charset="0"/>
            </a:endParaRPr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6552728" cy="50405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7575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040085" y="2132608"/>
            <a:ext cx="6470650" cy="360288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/>
          </p:nvPr>
        </p:nvSpPr>
        <p:spPr>
          <a:xfrm>
            <a:off x="1032817" y="2636912"/>
            <a:ext cx="6562725" cy="360363"/>
          </a:xfrm>
        </p:spPr>
        <p:txBody>
          <a:bodyPr>
            <a:normAutofit/>
          </a:bodyPr>
          <a:lstStyle>
            <a:lvl1pPr marL="0" indent="0">
              <a:buNone/>
              <a:defRPr sz="900" baseline="0">
                <a:solidFill>
                  <a:srgbClr val="57575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1046187" y="693068"/>
            <a:ext cx="6564313" cy="6477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6"/>
          </p:nvPr>
        </p:nvSpPr>
        <p:spPr>
          <a:xfrm>
            <a:off x="1032023" y="3212976"/>
            <a:ext cx="6564313" cy="433387"/>
          </a:xfrm>
        </p:spPr>
        <p:txBody>
          <a:bodyPr>
            <a:normAutofit/>
          </a:bodyPr>
          <a:lstStyle>
            <a:lvl1pPr marL="0" indent="0">
              <a:buNone/>
              <a:defRPr sz="900" u="sng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idCreat\AFMPS - FAGG\Template Word PP\b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>
            <a:spLocks/>
          </p:cNvSpPr>
          <p:nvPr userDrawn="1"/>
        </p:nvSpPr>
        <p:spPr bwMode="auto">
          <a:xfrm>
            <a:off x="685800" y="2807577"/>
            <a:ext cx="7772400" cy="884070"/>
          </a:xfrm>
          <a:prstGeom prst="rect">
            <a:avLst/>
          </a:prstGeom>
          <a:solidFill>
            <a:srgbClr val="729BC8"/>
          </a:solidFill>
          <a:ln w="9525">
            <a:noFill/>
            <a:miter lim="800000"/>
            <a:headEnd/>
            <a:tailEnd/>
          </a:ln>
        </p:spPr>
        <p:txBody>
          <a:bodyPr tIns="72000" bIns="72000" anchor="ctr">
            <a:spAutoFit/>
          </a:bodyPr>
          <a:lstStyle/>
          <a:p>
            <a:pPr algn="ctr">
              <a:defRPr/>
            </a:pPr>
            <a:r>
              <a:rPr lang="fr-BE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l-BE" sz="2400" b="1" dirty="0" smtClean="0">
                <a:solidFill>
                  <a:schemeClr val="bg1"/>
                </a:solidFill>
                <a:latin typeface="Verdana" pitchFamily="34" charset="0"/>
              </a:rPr>
              <a:t>Vos </a:t>
            </a:r>
            <a:r>
              <a:rPr lang="nl-BE" sz="2400" b="1" dirty="0" err="1" smtClean="0">
                <a:solidFill>
                  <a:schemeClr val="bg1"/>
                </a:solidFill>
                <a:latin typeface="Verdana" pitchFamily="34" charset="0"/>
              </a:rPr>
              <a:t>médicaments</a:t>
            </a:r>
            <a:r>
              <a:rPr lang="nl-BE" sz="2400" b="1" dirty="0" smtClean="0">
                <a:solidFill>
                  <a:schemeClr val="bg1"/>
                </a:solidFill>
                <a:latin typeface="Verdana" pitchFamily="34" charset="0"/>
              </a:rPr>
              <a:t> et vos </a:t>
            </a:r>
            <a:r>
              <a:rPr lang="nl-BE" sz="2400" b="1" dirty="0" err="1" smtClean="0">
                <a:solidFill>
                  <a:schemeClr val="bg1"/>
                </a:solidFill>
                <a:latin typeface="Verdana" pitchFamily="34" charset="0"/>
              </a:rPr>
              <a:t>produits</a:t>
            </a:r>
            <a:r>
              <a:rPr lang="nl-BE" sz="2400" b="1" dirty="0" smtClean="0">
                <a:solidFill>
                  <a:schemeClr val="bg1"/>
                </a:solidFill>
                <a:latin typeface="Verdana" pitchFamily="34" charset="0"/>
              </a:rPr>
              <a:t> de santé, </a:t>
            </a:r>
            <a:r>
              <a:rPr lang="nl-BE" sz="2400" b="1" dirty="0" err="1" smtClean="0">
                <a:solidFill>
                  <a:schemeClr val="bg1"/>
                </a:solidFill>
                <a:latin typeface="Verdana" pitchFamily="34" charset="0"/>
              </a:rPr>
              <a:t>notre</a:t>
            </a:r>
            <a:r>
              <a:rPr lang="nl-BE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chemeClr val="bg1"/>
                </a:solidFill>
                <a:latin typeface="Verdana" pitchFamily="34" charset="0"/>
              </a:rPr>
              <a:t>souci</a:t>
            </a:r>
            <a:endParaRPr lang="fr-B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" name="Image 8" descr="afmps Logo Fr Nl - Acronym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697538"/>
            <a:ext cx="165258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2EBC22-D0BE-4B30-A9A6-42F988BC4651}" type="datetime1">
              <a:rPr lang="fr-BE"/>
              <a:pPr>
                <a:defRPr/>
              </a:pPr>
              <a:t>24/04/2015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AF438A-C499-49EC-8780-4DF44967BD2F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m&#233;dicamentsg&#233;n&#233;riques.b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gg.be/" TargetMode="External"/><Relationship Id="rId2" Type="http://schemas.openxmlformats.org/officeDocument/2006/relationships/hyperlink" Target="mailto:welcome@fagg-afmps.b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ous-titre 2"/>
          <p:cNvSpPr>
            <a:spLocks noGrp="1"/>
          </p:cNvSpPr>
          <p:nvPr>
            <p:ph type="subTitle" idx="1"/>
          </p:nvPr>
        </p:nvSpPr>
        <p:spPr>
          <a:xfrm>
            <a:off x="755576" y="4228876"/>
            <a:ext cx="7777163" cy="424260"/>
          </a:xfrm>
          <a:noFill/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fr-BE" sz="2800" dirty="0" smtClean="0">
                <a:latin typeface="Verdana" pitchFamily="34" charset="0"/>
              </a:rPr>
              <a:t/>
            </a:r>
            <a:br>
              <a:rPr lang="fr-BE" sz="2800" dirty="0" smtClean="0">
                <a:latin typeface="Verdana" pitchFamily="34" charset="0"/>
              </a:rPr>
            </a:br>
            <a:r>
              <a:rPr lang="fr-BE" sz="2800" b="1" dirty="0" smtClean="0">
                <a:latin typeface="Verdana" pitchFamily="34" charset="0"/>
              </a:rPr>
              <a:t> </a:t>
            </a:r>
            <a:r>
              <a:rPr lang="fr-BE" b="1" dirty="0" smtClean="0">
                <a:latin typeface="Verdana" pitchFamily="34" charset="0"/>
              </a:rPr>
              <a:t>Générique ou original : pas de différence pour la santé</a:t>
            </a:r>
          </a:p>
          <a:p>
            <a:pPr eaLnBrk="1" hangingPunct="1">
              <a:lnSpc>
                <a:spcPct val="80000"/>
              </a:lnSpc>
            </a:pPr>
            <a:endParaRPr lang="fr-BE" sz="2800" b="1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sz="2000" dirty="0" smtClean="0">
                <a:latin typeface="Verdana" pitchFamily="34" charset="0"/>
              </a:rPr>
              <a:t>Nouvelle campagne de sensibilisation de l’</a:t>
            </a:r>
            <a:r>
              <a:rPr lang="fr-BE" sz="2000" dirty="0" err="1" smtClean="0">
                <a:latin typeface="Verdana" pitchFamily="34" charset="0"/>
              </a:rPr>
              <a:t>afmps</a:t>
            </a:r>
            <a:endParaRPr lang="nl-BE" sz="20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nl-BE" sz="18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BE" sz="18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BE" sz="18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BE" sz="1600" dirty="0" smtClean="0">
                <a:latin typeface="Verdana" pitchFamily="34" charset="0"/>
              </a:rPr>
              <a:t>Xavier De Cuyper, Administrateur </a:t>
            </a:r>
            <a:r>
              <a:rPr lang="nl-BE" sz="1600" dirty="0" err="1" smtClean="0">
                <a:latin typeface="Verdana" pitchFamily="34" charset="0"/>
              </a:rPr>
              <a:t>général</a:t>
            </a:r>
            <a:r>
              <a:rPr lang="nl-BE" sz="1600" dirty="0" smtClean="0">
                <a:latin typeface="Verdana" pitchFamily="34" charset="0"/>
              </a:rPr>
              <a:t/>
            </a:r>
            <a:br>
              <a:rPr lang="nl-BE" sz="1600" dirty="0" smtClean="0">
                <a:latin typeface="Verdana" pitchFamily="34" charset="0"/>
              </a:rPr>
            </a:br>
            <a:r>
              <a:rPr lang="nl-BE" sz="1600" dirty="0" smtClean="0">
                <a:latin typeface="Verdana" pitchFamily="34" charset="0"/>
              </a:rPr>
              <a:t/>
            </a:r>
            <a:br>
              <a:rPr lang="nl-BE" sz="1600" dirty="0" smtClean="0">
                <a:latin typeface="Verdana" pitchFamily="34" charset="0"/>
              </a:rPr>
            </a:br>
            <a:r>
              <a:rPr lang="nl-BE" sz="1600" dirty="0" smtClean="0">
                <a:latin typeface="Verdana" pitchFamily="34" charset="0"/>
              </a:rPr>
              <a:t>24.04.2015</a:t>
            </a:r>
            <a:endParaRPr lang="fr-BE" sz="160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74638"/>
            <a:ext cx="7931150" cy="1143000"/>
          </a:xfrm>
        </p:spPr>
        <p:txBody>
          <a:bodyPr/>
          <a:lstStyle/>
          <a:p>
            <a:pPr algn="l"/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Campagne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média</a:t>
            </a:r>
            <a:endParaRPr lang="nl-BE" sz="2400" b="1" dirty="0" smtClean="0">
              <a:solidFill>
                <a:srgbClr val="729BC8"/>
              </a:solidFill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4860032" y="1268760"/>
            <a:ext cx="4283968" cy="4525963"/>
          </a:xfrm>
          <a:ln>
            <a:noFill/>
          </a:ln>
        </p:spPr>
        <p:txBody>
          <a:bodyPr/>
          <a:lstStyle/>
          <a:p>
            <a:pPr eaLnBrk="1" hangingPunct="1"/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Annonces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publicitaires</a:t>
            </a: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Brochure</a:t>
            </a: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Ecrans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chez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les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pharmaciens</a:t>
            </a: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</p:txBody>
      </p:sp>
      <p:pic>
        <p:nvPicPr>
          <p:cNvPr id="16389" name="Picture 5" descr="G:\Campagnes d'info\Generische geneesmiddelen 2014\visuals\brochure\MG_3fold_99x210_NL_V1_P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75394">
            <a:off x="5125010" y="3949299"/>
            <a:ext cx="2592288" cy="1832326"/>
          </a:xfrm>
          <a:prstGeom prst="rect">
            <a:avLst/>
          </a:prstGeom>
          <a:noFill/>
        </p:spPr>
      </p:pic>
      <p:pic>
        <p:nvPicPr>
          <p:cNvPr id="16388" name="Picture 4" descr="G:\Campagnes d'info\Generische geneesmiddelen 2014\visuals\brochure\MG_3fold_99x210_NL_V1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7868">
            <a:off x="5009135" y="3929620"/>
            <a:ext cx="2635932" cy="186481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95660"/>
            <a:ext cx="3358416" cy="475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75272">
            <a:off x="4947830" y="3822269"/>
            <a:ext cx="2996445" cy="21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74638"/>
            <a:ext cx="7931150" cy="1143000"/>
          </a:xfrm>
        </p:spPr>
        <p:txBody>
          <a:bodyPr/>
          <a:lstStyle/>
          <a:p>
            <a:pPr algn="l"/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Campagne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média</a:t>
            </a:r>
            <a:endParaRPr lang="nl-BE" sz="2400" b="1" dirty="0" smtClean="0">
              <a:solidFill>
                <a:srgbClr val="729BC8"/>
              </a:solidFill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7931150" cy="4525963"/>
          </a:xfrm>
          <a:ln w="0">
            <a:noFill/>
          </a:ln>
        </p:spPr>
        <p:txBody>
          <a:bodyPr/>
          <a:lstStyle/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algn="ctr" eaLnBrk="1" hangingPunct="1">
              <a:buNone/>
            </a:pP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algn="ctr" eaLnBrk="1" hangingPunct="1">
              <a:buNone/>
            </a:pP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Toutes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les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informations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sur :</a:t>
            </a:r>
          </a:p>
          <a:p>
            <a:pPr algn="ctr" eaLnBrk="1" hangingPunct="1">
              <a:buNone/>
            </a:pP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/>
            </a:r>
            <a:b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</a:b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  <a:hlinkClick r:id="rId2"/>
              </a:rPr>
              <a:t>www.infomédicamentsgeneriques.be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ous-titre 1"/>
          <p:cNvSpPr>
            <a:spLocks noGrp="1"/>
          </p:cNvSpPr>
          <p:nvPr>
            <p:ph type="subTitle" idx="4294967295"/>
          </p:nvPr>
        </p:nvSpPr>
        <p:spPr>
          <a:xfrm>
            <a:off x="1042988" y="1484313"/>
            <a:ext cx="7777162" cy="42481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fr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Agence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fédérale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des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médicaments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et des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produits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de santé - afmps</a:t>
            </a:r>
            <a:endParaRPr lang="fr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fr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BE" sz="2000" b="1" dirty="0" smtClean="0">
                <a:solidFill>
                  <a:srgbClr val="575757"/>
                </a:solidFill>
                <a:latin typeface="Verdana" pitchFamily="34" charset="0"/>
              </a:rPr>
              <a:t>Place Victor Horta 40/40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BE" sz="2000" b="1" dirty="0" smtClean="0">
                <a:solidFill>
                  <a:srgbClr val="575757"/>
                </a:solidFill>
                <a:latin typeface="Verdana" pitchFamily="34" charset="0"/>
              </a:rPr>
              <a:t>1060 Bruxelles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fr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BE" sz="2000" b="1" dirty="0" smtClean="0">
                <a:solidFill>
                  <a:srgbClr val="575757"/>
                </a:solidFill>
                <a:latin typeface="Verdana" pitchFamily="34" charset="0"/>
              </a:rPr>
              <a:t>tél.	0032 2 524 80 00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BE" sz="2000" b="1" dirty="0" smtClean="0">
                <a:solidFill>
                  <a:srgbClr val="575757"/>
                </a:solidFill>
                <a:latin typeface="Verdana" pitchFamily="34" charset="0"/>
              </a:rPr>
              <a:t>e-mail	 </a:t>
            </a:r>
            <a:r>
              <a:rPr lang="fr-BE" sz="2000" b="1" dirty="0" smtClean="0">
                <a:solidFill>
                  <a:srgbClr val="575757"/>
                </a:solidFill>
                <a:latin typeface="Verdana" pitchFamily="34" charset="0"/>
                <a:hlinkClick r:id="rId2"/>
              </a:rPr>
              <a:t>welcome@fagg-afmps.be</a:t>
            </a:r>
            <a:endParaRPr lang="fr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fr-BE" sz="2000" b="1" i="1" dirty="0" smtClean="0">
              <a:solidFill>
                <a:srgbClr val="575757"/>
              </a:solidFill>
              <a:latin typeface="Verdana" pitchFamily="34" charset="0"/>
              <a:hlinkClick r:id="rId3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fr-BE" sz="2000" b="1" i="1" dirty="0" smtClean="0">
              <a:solidFill>
                <a:srgbClr val="575757"/>
              </a:solidFill>
              <a:latin typeface="Verdana" pitchFamily="34" charset="0"/>
              <a:hlinkClick r:id="rId3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fr-BE" sz="2000" b="1" dirty="0" smtClean="0">
                <a:solidFill>
                  <a:srgbClr val="575757"/>
                </a:solidFill>
                <a:latin typeface="Verdana" pitchFamily="34" charset="0"/>
                <a:hlinkClick r:id="rId3"/>
              </a:rPr>
              <a:t>www.afmps.be</a:t>
            </a:r>
            <a:endParaRPr lang="fr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fr-BE" sz="2000" b="1" dirty="0" smtClean="0">
              <a:solidFill>
                <a:srgbClr val="575757"/>
              </a:solidFill>
              <a:latin typeface="Verdana" pitchFamily="34" charset="0"/>
            </a:endParaRPr>
          </a:p>
        </p:txBody>
      </p:sp>
      <p:sp>
        <p:nvSpPr>
          <p:cNvPr id="7171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1043608" y="692696"/>
            <a:ext cx="6564312" cy="6477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BE" sz="2400" b="1" dirty="0" smtClean="0">
                <a:solidFill>
                  <a:srgbClr val="729BC8"/>
                </a:solidFill>
                <a:latin typeface="Verdana" pitchFamily="34" charset="0"/>
              </a:rPr>
              <a:t>Contact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424" y="269398"/>
            <a:ext cx="4165823" cy="589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424" y="167475"/>
            <a:ext cx="4237831" cy="599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74638"/>
            <a:ext cx="8064822" cy="1143000"/>
          </a:xfrm>
        </p:spPr>
        <p:txBody>
          <a:bodyPr/>
          <a:lstStyle/>
          <a:p>
            <a:pPr algn="l"/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Médicaments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génériques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:</a:t>
            </a:r>
            <a:b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</a:b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contexte</a:t>
            </a:r>
            <a:endParaRPr lang="nl-BE" sz="2400" b="1" dirty="0" smtClean="0">
              <a:solidFill>
                <a:srgbClr val="729BC8"/>
              </a:solidFill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eaLnBrk="1" hangingPunct="1">
              <a:buNone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	</a:t>
            </a: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Pendant 10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ans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,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droit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exclusif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de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commercialisation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d’un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médicament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Passé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ce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délai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, les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autres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entreprises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peuvent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également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fabriquer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ce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médicament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et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le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commercialiser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</a:p>
          <a:p>
            <a:pPr eaLnBrk="1" hangingPunct="1">
              <a:buNone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	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On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parle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alors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de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médicaments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génériques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931150" cy="1143000"/>
          </a:xfrm>
        </p:spPr>
        <p:txBody>
          <a:bodyPr/>
          <a:lstStyle/>
          <a:p>
            <a:pPr algn="l"/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Médicaments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génériques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: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une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alternative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équivalente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eaLnBrk="1" hangingPunct="1">
              <a:buNone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	</a:t>
            </a: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Les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médicaments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génériques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contiennent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: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les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mêmes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substances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actives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qui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agissent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de la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même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manière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;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pour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votre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santé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,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le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fait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qu’il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s’agisse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d’un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médicament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générique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ou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original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ne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change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rien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</a:p>
          <a:p>
            <a:pPr eaLnBrk="1" hangingPunct="1">
              <a:buNone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931150" cy="1143000"/>
          </a:xfrm>
        </p:spPr>
        <p:txBody>
          <a:bodyPr/>
          <a:lstStyle/>
          <a:p>
            <a:pPr algn="l"/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Médicaments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génériques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: les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mêmes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exigences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eaLnBrk="1" hangingPunct="1"/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Tous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les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médicaments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doivent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être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tout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aussi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de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qualité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,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sûrs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et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efficaces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 </a:t>
            </a:r>
          </a:p>
          <a:p>
            <a:pPr eaLnBrk="1" hangingPunct="1"/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Tant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les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médicaments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génériques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que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les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originaux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doivent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répondre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aux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mêmes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exigences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élevées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</a:p>
          <a:p>
            <a:pPr eaLnBrk="1" hangingPunct="1"/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Un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médicament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générique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est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équivalent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à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l’original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même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composition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en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substances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actives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;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même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forme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pharmaceutique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(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par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exemple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: comprimé, pommade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ou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spray) ;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même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quantité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de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substances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actives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dans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le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corps.</a:t>
            </a:r>
          </a:p>
          <a:p>
            <a:pPr eaLnBrk="1" hangingPunct="1">
              <a:buNone/>
            </a:pPr>
            <a:r>
              <a:rPr lang="nl-BE" sz="1600" dirty="0" smtClean="0">
                <a:solidFill>
                  <a:srgbClr val="575757"/>
                </a:solidFill>
                <a:latin typeface="Verdana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931150" cy="1143000"/>
          </a:xfrm>
        </p:spPr>
        <p:txBody>
          <a:bodyPr/>
          <a:lstStyle/>
          <a:p>
            <a:pPr algn="l"/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Médicaments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génériques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: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suivi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identique</a:t>
            </a:r>
            <a:endParaRPr lang="nl-BE" sz="2400" b="1" dirty="0" smtClean="0">
              <a:solidFill>
                <a:srgbClr val="729BC8"/>
              </a:solidFill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eaLnBrk="1" hangingPunct="1">
              <a:buNone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	</a:t>
            </a:r>
          </a:p>
          <a:p>
            <a:pPr eaLnBrk="1" hangingPunct="1">
              <a:buNone/>
            </a:pPr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L’afmps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suit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systématiquement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les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risques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et les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effets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indésirables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de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tous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les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médicaments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Le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nombre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de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notifications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d’effets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indésirables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de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médicaments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génériques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et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originaux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est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comparable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931150" cy="1143000"/>
          </a:xfrm>
        </p:spPr>
        <p:txBody>
          <a:bodyPr/>
          <a:lstStyle/>
          <a:p>
            <a:pPr algn="l"/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Médicaments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génériques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: </a:t>
            </a:r>
            <a:b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</a:b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contrôles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identiques</a:t>
            </a:r>
            <a:endParaRPr lang="nl-BE" sz="2400" b="1" dirty="0" smtClean="0">
              <a:solidFill>
                <a:srgbClr val="729BC8"/>
              </a:solidFill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eaLnBrk="1" hangingPunct="1">
              <a:buNone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	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Il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y a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un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contrôle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de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toutes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les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étapes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du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processus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de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production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recherche et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développement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,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matière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première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pharmaceutique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,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processus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de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production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,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conditionnement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et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étiquetage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,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distribution,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délivrance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</a:p>
          <a:p>
            <a:pPr eaLnBrk="1" hangingPunct="1">
              <a:buNone/>
            </a:pP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931150" cy="1143000"/>
          </a:xfrm>
        </p:spPr>
        <p:txBody>
          <a:bodyPr/>
          <a:lstStyle/>
          <a:p>
            <a:pPr algn="l"/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Médicaments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génériques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:  </a:t>
            </a:r>
            <a:b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</a:b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pourquoi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une</a:t>
            </a: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 campagne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eaLnBrk="1" hangingPunct="1"/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Opinion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erronée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: les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médicaments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génériques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sont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de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moindre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qualité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ou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de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mauvaises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copies.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Les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médicaments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génériques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constituent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une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alternative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équivalente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L’afmps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veille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ainsi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à leur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qualité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,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sécurité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et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efficacité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L’afmps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pose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les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mêmes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exigence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pour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tous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les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médicaments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et les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contrôle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avec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la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même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rigueur.</a:t>
            </a:r>
            <a:endParaRPr lang="nl-BE" sz="1600" dirty="0" smtClean="0">
              <a:solidFill>
                <a:srgbClr val="575757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74638"/>
            <a:ext cx="7931150" cy="1143000"/>
          </a:xfrm>
        </p:spPr>
        <p:txBody>
          <a:bodyPr/>
          <a:lstStyle/>
          <a:p>
            <a:pPr algn="l"/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Campagne </a:t>
            </a:r>
            <a:r>
              <a:rPr lang="nl-BE" sz="2400" b="1" dirty="0" err="1" smtClean="0">
                <a:solidFill>
                  <a:srgbClr val="729BC8"/>
                </a:solidFill>
                <a:latin typeface="Verdana" pitchFamily="34" charset="0"/>
              </a:rPr>
              <a:t>média</a:t>
            </a:r>
            <a:endParaRPr lang="nl-BE" sz="2400" b="1" dirty="0" smtClean="0">
              <a:solidFill>
                <a:srgbClr val="729BC8"/>
              </a:solidFill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3816350" cy="4525963"/>
          </a:xfrm>
          <a:ln>
            <a:noFill/>
          </a:ln>
        </p:spPr>
        <p:txBody>
          <a:bodyPr/>
          <a:lstStyle/>
          <a:p>
            <a:pPr eaLnBrk="1" hangingPunct="1">
              <a:buNone/>
            </a:pP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Affiches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destinées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aux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médecins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et </a:t>
            </a: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pharmaciens</a:t>
            </a: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>
              <a:buNone/>
            </a:pP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</a:rPr>
              <a:t>Bannières</a:t>
            </a: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Spots radio</a:t>
            </a: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314" y="692150"/>
            <a:ext cx="38671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189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Thème Office</vt:lpstr>
      <vt:lpstr>Slide 1</vt:lpstr>
      <vt:lpstr>Slide 2</vt:lpstr>
      <vt:lpstr>Médicaments génériques : contexte</vt:lpstr>
      <vt:lpstr>Médicaments génériques : une alternative équivalente </vt:lpstr>
      <vt:lpstr>Médicaments génériques : les mêmes exigences </vt:lpstr>
      <vt:lpstr>Médicaments génériques : suivi identique</vt:lpstr>
      <vt:lpstr>Médicaments génériques :  contrôles identiques</vt:lpstr>
      <vt:lpstr>Médicaments génériques :   pourquoi une campagne</vt:lpstr>
      <vt:lpstr>Campagne média</vt:lpstr>
      <vt:lpstr>Campagne média</vt:lpstr>
      <vt:lpstr>Campagne média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Weemaels</dc:creator>
  <cp:lastModifiedBy>Olivier Christiaens</cp:lastModifiedBy>
  <cp:revision>123</cp:revision>
  <dcterms:created xsi:type="dcterms:W3CDTF">2012-05-07T08:00:52Z</dcterms:created>
  <dcterms:modified xsi:type="dcterms:W3CDTF">2015-04-24T07:59:18Z</dcterms:modified>
</cp:coreProperties>
</file>