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15"/>
  </p:notesMasterIdLst>
  <p:sldIdLst>
    <p:sldId id="2142532689" r:id="rId6"/>
    <p:sldId id="2142532690" r:id="rId7"/>
    <p:sldId id="259" r:id="rId8"/>
    <p:sldId id="260" r:id="rId9"/>
    <p:sldId id="263" r:id="rId10"/>
    <p:sldId id="261" r:id="rId11"/>
    <p:sldId id="271" r:id="rId12"/>
    <p:sldId id="273" r:id="rId13"/>
    <p:sldId id="2142532691" r:id="rId14"/>
  </p:sldIdLst>
  <p:sldSz cx="19010313" cy="106934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Verdana 2" panose="020B0804030504040204" charset="0"/>
      <p:regular r:id="rId24"/>
    </p:embeddedFont>
    <p:embeddedFont>
      <p:font typeface="Verdana 3" panose="020B06040305040B0204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A8D315-AFCC-C2AE-3296-3CED77BD7403}" name="Patel, Kalpita" initials="PK" userId="S::kalpipatel@deloitte.nl::e80eef7a-824e-4331-a760-37b719080f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9" autoAdjust="0"/>
  </p:normalViewPr>
  <p:slideViewPr>
    <p:cSldViewPr snapToGrid="0">
      <p:cViewPr varScale="1">
        <p:scale>
          <a:sx n="51" d="100"/>
          <a:sy n="51" d="100"/>
        </p:scale>
        <p:origin x="782" y="43"/>
      </p:cViewPr>
      <p:guideLst>
        <p:guide orient="horz" pos="2160"/>
        <p:guide pos="724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0FEF0-CA93-49E2-A370-7CD9A9CEDE1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5F41F-0AAB-4C54-BB40-5EC01AE9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B3F02-AAA0-4731-9BA0-5DA0E572AE89}" type="datetime4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 October 2022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1AA26-52C0-48E5-AF9E-6206494C8AD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3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4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6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5F41F-0AAB-4C54-BB40-5EC01AE953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6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39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4" y="274639"/>
            <a:ext cx="151443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0" y="-2"/>
            <a:ext cx="19010313" cy="3719769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sz="3742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45891" y="4977155"/>
            <a:ext cx="11224667" cy="1945956"/>
          </a:xfrm>
        </p:spPr>
        <p:txBody>
          <a:bodyPr anchor="b"/>
          <a:lstStyle>
            <a:lvl1pPr>
              <a:lnSpc>
                <a:spcPts val="4366"/>
              </a:lnSpc>
              <a:defRPr sz="3950"/>
            </a:lvl1pPr>
          </a:lstStyle>
          <a:p>
            <a:pPr lvl="0"/>
            <a:r>
              <a:rPr lang="en-GB" altLang="en-US" noProof="0"/>
              <a:t>Click to add title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45891" y="7372178"/>
            <a:ext cx="11224667" cy="8189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marR="0" indent="0" algn="l" defTabSz="16782599" rtl="0" eaLnBrk="1" fontAlgn="base" latinLnBrk="0" hangingPunct="1">
              <a:lnSpc>
                <a:spcPts val="249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2183"/>
            </a:lvl1pPr>
          </a:lstStyle>
          <a:p>
            <a:pPr marL="0" marR="0" lvl="0" indent="0" algn="l" defTabSz="16782599" rtl="0" eaLnBrk="1" fontAlgn="base" latinLnBrk="0" hangingPunct="1">
              <a:lnSpc>
                <a:spcPts val="249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altLang="en-US" noProof="0"/>
              <a:t>Click to add subtitle [optional]</a:t>
            </a:r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745891" y="7147644"/>
            <a:ext cx="1122466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742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0" y="3720413"/>
            <a:ext cx="19010313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3742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14075491" y="10002864"/>
            <a:ext cx="3455521" cy="1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GB" altLang="en-US" sz="936">
                <a:solidFill>
                  <a:schemeClr val="tx1"/>
                </a:solidFill>
              </a:rPr>
              <a:t>An agency of the European Union</a:t>
            </a:r>
          </a:p>
        </p:txBody>
      </p:sp>
      <p:sp>
        <p:nvSpPr>
          <p:cNvPr id="374800" name="Line 16"/>
          <p:cNvSpPr>
            <a:spLocks noChangeShapeType="1"/>
          </p:cNvSpPr>
          <p:nvPr/>
        </p:nvSpPr>
        <p:spPr bwMode="auto">
          <a:xfrm>
            <a:off x="0" y="10497852"/>
            <a:ext cx="19010313" cy="2474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742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3" t="17419" r="7056" b="17543"/>
          <a:stretch/>
        </p:blipFill>
        <p:spPr>
          <a:xfrm>
            <a:off x="11900157" y="823289"/>
            <a:ext cx="6361719" cy="2095644"/>
          </a:xfrm>
          <a:prstGeom prst="rect">
            <a:avLst/>
          </a:prstGeom>
        </p:spPr>
      </p:pic>
      <p:pic>
        <p:nvPicPr>
          <p:cNvPr id="13" name="Picture 15" descr="EU flag fpr PowerPoint presentations (RGB) (300 ppi)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8219" y="9714809"/>
            <a:ext cx="642459" cy="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0" y="10500675"/>
            <a:ext cx="19010313" cy="194596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sz="3742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45891" y="8340812"/>
            <a:ext cx="11224667" cy="44911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87"/>
            </a:lvl1pPr>
          </a:lstStyle>
          <a:p>
            <a:r>
              <a:rPr lang="en-GB" altLang="en-US" kern="0"/>
              <a:t>Event title [optional]</a:t>
            </a:r>
          </a:p>
        </p:txBody>
      </p:sp>
    </p:spTree>
    <p:extLst>
      <p:ext uri="{BB962C8B-B14F-4D97-AF65-F5344CB8AC3E}">
        <p14:creationId xmlns:p14="http://schemas.microsoft.com/office/powerpoint/2010/main" val="7900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66" b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893" y="3366442"/>
            <a:ext cx="8562125" cy="6173459"/>
          </a:xfrm>
        </p:spPr>
        <p:txBody>
          <a:bodyPr/>
          <a:lstStyle>
            <a:lvl1pPr marL="0" marR="0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 sz="3119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marL="0" marR="0" lvl="0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CF7437-AF61-487D-A8A6-CAE5B7F64365}" type="datetime6">
              <a:rPr lang="en-GB" altLang="en-US" smtClean="0"/>
              <a:t>October 22</a:t>
            </a:fld>
            <a:endParaRPr lang="en-GB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692266" y="3366442"/>
            <a:ext cx="8562125" cy="6173459"/>
          </a:xfrm>
        </p:spPr>
        <p:txBody>
          <a:bodyPr/>
          <a:lstStyle>
            <a:lvl1pPr marL="0" marR="0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 sz="3119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marL="0" marR="0" lvl="0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l" defTabSz="16782599" rtl="0" eaLnBrk="1" fontAlgn="base" latinLnBrk="0" hangingPunct="1">
              <a:lnSpc>
                <a:spcPts val="4366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8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68437-DC6C-443C-8387-7F3DABA73C1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11A304-A32D-438C-9ACC-1116F5B58712}" type="datetime6">
              <a:rPr lang="en-GB" altLang="en-US" smtClean="0"/>
              <a:t>October 22</a:t>
            </a:fld>
            <a:endParaRPr lang="en-GB" altLang="en-US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745891" y="5891272"/>
            <a:ext cx="127234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742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8437" y="4149781"/>
            <a:ext cx="12723438" cy="1571002"/>
          </a:xfrm>
        </p:spPr>
        <p:txBody>
          <a:bodyPr anchor="b" anchorCtr="0"/>
          <a:lstStyle>
            <a:lvl1pPr>
              <a:lnSpc>
                <a:spcPts val="4990"/>
              </a:lnSpc>
              <a:spcAft>
                <a:spcPts val="0"/>
              </a:spcAft>
              <a:defRPr sz="4366" b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49192" y="6095228"/>
            <a:ext cx="12723047" cy="35915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Section subtitle or brief intro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8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7F717-FD23-493C-BA54-F5AB575BDEC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5268125" y="9987934"/>
            <a:ext cx="2993750" cy="376249"/>
          </a:xfrm>
        </p:spPr>
        <p:txBody>
          <a:bodyPr/>
          <a:lstStyle>
            <a:lvl1pPr>
              <a:defRPr/>
            </a:lvl1pPr>
          </a:lstStyle>
          <a:p>
            <a:fld id="{3C827F7B-5B10-4028-BCD6-AC5206A73399}" type="datetime6">
              <a:rPr lang="en-GB" altLang="en-US" smtClean="0"/>
              <a:t>October 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333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893" y="3366442"/>
            <a:ext cx="8562125" cy="6173459"/>
          </a:xfrm>
        </p:spPr>
        <p:txBody>
          <a:bodyPr/>
          <a:lstStyle>
            <a:lvl1pPr>
              <a:defRPr sz="3119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3281" y="3366442"/>
            <a:ext cx="8561242" cy="6173459"/>
          </a:xfrm>
        </p:spPr>
        <p:txBody>
          <a:bodyPr/>
          <a:lstStyle>
            <a:lvl1pPr>
              <a:defRPr sz="3119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512B7-A4D3-45D6-AC99-9D6C4D21B5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B58010B-B8FC-4BD8-A3F5-625CA951BB08}" type="datetime6">
              <a:rPr lang="en-GB" altLang="en-US" smtClean="0"/>
              <a:t>October 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39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0FAAC-E39B-4479-B08E-E201E90F7F6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32F6E8-5F15-4C60-A4C7-BB8E773AC601}" type="datetime6">
              <a:rPr lang="en-GB" altLang="en-US" smtClean="0"/>
              <a:t>October 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82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47822"/>
            <a:ext cx="19010313" cy="94528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0879" y="5097807"/>
            <a:ext cx="8306659" cy="83067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977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- 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92" y="606598"/>
            <a:ext cx="12504478" cy="1792458"/>
          </a:xfrm>
        </p:spPr>
        <p:txBody>
          <a:bodyPr/>
          <a:lstStyle>
            <a:lvl1pPr>
              <a:defRPr sz="4366" b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893" y="4059297"/>
            <a:ext cx="8562125" cy="5090611"/>
          </a:xfrm>
        </p:spPr>
        <p:txBody>
          <a:bodyPr/>
          <a:lstStyle>
            <a:lvl1pPr marL="0" marR="0" indent="0" algn="l" defTabSz="16782599" rtl="0" eaLnBrk="1" fontAlgn="base" latinLnBrk="0" hangingPunct="1">
              <a:lnSpc>
                <a:spcPts val="3742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 sz="2911"/>
            </a:lvl1pPr>
            <a:lvl2pPr>
              <a:defRPr sz="2495"/>
            </a:lvl2pPr>
            <a:lvl3pPr>
              <a:defRPr sz="2495"/>
            </a:lvl3pPr>
            <a:lvl4pPr>
              <a:defRPr sz="2287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1F6267-546D-4780-89A0-63274777BE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702295" y="4059297"/>
            <a:ext cx="8562125" cy="5090611"/>
          </a:xfrm>
        </p:spPr>
        <p:txBody>
          <a:bodyPr/>
          <a:lstStyle>
            <a:lvl1pPr marL="0" marR="0" indent="0" algn="l" defTabSz="16782599" rtl="0" eaLnBrk="1" fontAlgn="base" latinLnBrk="0" hangingPunct="1">
              <a:lnSpc>
                <a:spcPts val="3742"/>
              </a:lnSpc>
              <a:spcBef>
                <a:spcPct val="0"/>
              </a:spcBef>
              <a:spcAft>
                <a:spcPts val="1871"/>
              </a:spcAft>
              <a:buClr>
                <a:srgbClr val="000000"/>
              </a:buClr>
              <a:buSzTx/>
              <a:buFontTx/>
              <a:buNone/>
              <a:tabLst/>
              <a:defRPr sz="2911"/>
            </a:lvl1pPr>
            <a:lvl2pPr>
              <a:defRPr sz="2495"/>
            </a:lvl2pPr>
            <a:lvl3pPr>
              <a:defRPr sz="2495"/>
            </a:lvl3pPr>
            <a:lvl4pPr>
              <a:defRPr sz="2287"/>
            </a:lvl4pPr>
            <a:lvl5pPr>
              <a:defRPr sz="2183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7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1"/>
            <a:ext cx="195534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1"/>
            <a:ext cx="1016013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1"/>
            <a:ext cx="1016013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3" y="1535113"/>
            <a:ext cx="1016812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3" y="2174875"/>
            <a:ext cx="10168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D2A068-945A-4A46-B989-9C3EC3595D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5745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D2A068-945A-4A46-B989-9C3EC3595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5" y="273050"/>
            <a:ext cx="75681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5" y="273051"/>
            <a:ext cx="1285991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5" y="1435101"/>
            <a:ext cx="75681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938B9DC-FC61-406D-910A-49D918CB74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45747407"/>
              </p:ext>
            </p:extLst>
          </p:nvPr>
        </p:nvGraphicFramePr>
        <p:xfrm>
          <a:off x="3995" y="1588"/>
          <a:ext cx="399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938B9DC-FC61-406D-910A-49D918CB7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95" y="1588"/>
                        <a:ext cx="399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4" y="274638"/>
            <a:ext cx="207036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600201"/>
            <a:ext cx="207036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4" y="6356351"/>
            <a:ext cx="536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6" y="6356351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5" y="6356351"/>
            <a:ext cx="536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514781845,&quot;Placement&quot;:&quot;Footer&quot;,&quot;Top&quot;:825.417664,&quot;Left&quot;:603.171265,&quot;SlideWidth&quot;:1496,&quot;SlideHeight&quot;:842}">
            <a:extLst>
              <a:ext uri="{FF2B5EF4-FFF2-40B4-BE49-F238E27FC236}">
                <a16:creationId xmlns:a16="http://schemas.microsoft.com/office/drawing/2014/main" id="{25EFE146-384A-40BE-9FC1-E6779373DFEC}"/>
              </a:ext>
            </a:extLst>
          </p:cNvPr>
          <p:cNvSpPr txBox="1"/>
          <p:nvPr userDrawn="1"/>
        </p:nvSpPr>
        <p:spPr>
          <a:xfrm>
            <a:off x="7660275" y="10482804"/>
            <a:ext cx="3689763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37373"/>
                </a:solidFill>
                <a:latin typeface="Verdana" panose="020B0604030504040204" pitchFamily="34" charset="0"/>
              </a:rPr>
              <a:t>Classified as internal/staff &amp; contractors by the European Medicines Agency 
</a:t>
            </a:r>
            <a:endParaRPr lang="en-NL" sz="700">
              <a:solidFill>
                <a:srgbClr val="737373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219CC6-616C-4702-80DB-346846BC1F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25640511"/>
              </p:ext>
            </p:extLst>
          </p:nvPr>
        </p:nvGraphicFramePr>
        <p:xfrm>
          <a:off x="3302" y="3302"/>
          <a:ext cx="3301" cy="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13" imgW="395" imgH="396" progId="TCLayout.ActiveDocument.1">
                  <p:embed/>
                </p:oleObj>
              </mc:Choice>
              <mc:Fallback>
                <p:oleObj name="think-cell Slide" r:id="rId1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3219CC6-616C-4702-80DB-346846BC1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02" y="3302"/>
                        <a:ext cx="3301" cy="3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5893" y="1599061"/>
            <a:ext cx="17513438" cy="148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add title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5086" y="9987934"/>
            <a:ext cx="13468938" cy="4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495"/>
              </a:lnSpc>
              <a:defRPr sz="1726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Global deck Extended Mandate</a:t>
            </a:r>
            <a:endParaRPr lang="en-GB" alt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195" y="9987933"/>
            <a:ext cx="640278" cy="37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495"/>
              </a:lnSpc>
              <a:defRPr sz="1726">
                <a:solidFill>
                  <a:schemeClr val="tx1"/>
                </a:solidFill>
              </a:defRPr>
            </a:lvl1pPr>
          </a:lstStyle>
          <a:p>
            <a:fld id="{DB468437-DC6C-443C-8387-7F3DABA73C1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737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68125" y="9987934"/>
            <a:ext cx="2993463" cy="3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495"/>
              </a:lnSpc>
              <a:defRPr sz="1726">
                <a:solidFill>
                  <a:schemeClr val="tx1"/>
                </a:solidFill>
              </a:defRPr>
            </a:lvl1pPr>
          </a:lstStyle>
          <a:p>
            <a:fld id="{83AE641D-FD62-4BC1-83C4-80EEDC17D253}" type="datetime6">
              <a:rPr lang="en-GB" altLang="en-US" smtClean="0"/>
              <a:t>October 22</a:t>
            </a:fld>
            <a:endParaRPr lang="en-GB" altLang="en-US"/>
          </a:p>
        </p:txBody>
      </p:sp>
      <p:sp>
        <p:nvSpPr>
          <p:cNvPr id="373775" name="Rectangle 15"/>
          <p:cNvSpPr>
            <a:spLocks noChangeArrowheads="1"/>
          </p:cNvSpPr>
          <p:nvPr/>
        </p:nvSpPr>
        <p:spPr bwMode="auto">
          <a:xfrm>
            <a:off x="0" y="1"/>
            <a:ext cx="19010313" cy="104953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sz="3742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0" y="1054489"/>
            <a:ext cx="19010313" cy="2476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742"/>
          </a:p>
        </p:txBody>
      </p:sp>
      <p:sp>
        <p:nvSpPr>
          <p:cNvPr id="37378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893" y="3366442"/>
            <a:ext cx="17513438" cy="61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3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Normal text – Verdana, 15pt regular, ls 21pt, ap 9pt, black.</a:t>
            </a:r>
          </a:p>
          <a:p>
            <a:pPr lvl="1"/>
            <a:r>
              <a:rPr lang="en-GB" altLang="en-US"/>
              <a:t>Title – Verdana, 21pt regular, ls 27pt, blue (0,51,153).</a:t>
            </a:r>
          </a:p>
          <a:p>
            <a:pPr lvl="1"/>
            <a:r>
              <a:rPr lang="en-GB" altLang="en-US"/>
              <a:t>Subtitle – Verdana, 18pt bold (apply manually), ls 27pt, blue (0,51,153).</a:t>
            </a:r>
          </a:p>
          <a:p>
            <a:pPr lvl="1"/>
            <a:r>
              <a:rPr lang="en-GB" altLang="en-US"/>
              <a:t>Bullets level 1 – Verdana, 13.5pt regular, ls 18pt, ap 6pt, black.</a:t>
            </a:r>
          </a:p>
          <a:p>
            <a:pPr lvl="2"/>
            <a:r>
              <a:rPr lang="en-GB" altLang="en-US"/>
              <a:t>Bullets level 2 – Verdana, 12pt regular, ls 18pt, ap 4.5pt, black.</a:t>
            </a:r>
          </a:p>
          <a:p>
            <a:pPr lvl="3"/>
            <a:r>
              <a:rPr lang="en-GB" altLang="en-US"/>
              <a:t>Bullets level 3 – Verdana, 10.5pt regular, ls 15pt, ap 4.5pt, black. NOT RECOMMENDED TO USE BEYOND LEVEL 3</a:t>
            </a:r>
          </a:p>
          <a:p>
            <a:pPr lvl="4"/>
            <a:r>
              <a:rPr lang="en-GB" altLang="en-US"/>
              <a:t>Bullets level 4 – Verdana, 10.5pt regular, ls 15pt, ap 4.5pt, black.</a:t>
            </a:r>
          </a:p>
          <a:p>
            <a:pPr lvl="4"/>
            <a:r>
              <a:rPr lang="en-GB" altLang="en-US"/>
              <a:t>Bullets level 5 – Verdana, 10.5pt regular, ls 15pt, ap 4.5pt, black.</a:t>
            </a:r>
          </a:p>
          <a:p>
            <a:pPr lvl="6"/>
            <a:r>
              <a:rPr lang="en-GB" altLang="en-US"/>
              <a:t>Bullets level 6 – Verdana, 10.5pt regular, ls 15pt, ap 4.5pt, black.</a:t>
            </a:r>
          </a:p>
          <a:p>
            <a:pPr lvl="7"/>
            <a:r>
              <a:rPr lang="en-GB" altLang="en-US"/>
              <a:t>Bullets level 7 – Verdana, 10.5pt regular, ls 15pt, ap 4.5pt, black.</a:t>
            </a:r>
          </a:p>
          <a:p>
            <a:pPr lvl="8"/>
            <a:r>
              <a:rPr lang="en-GB" altLang="en-US"/>
              <a:t>Bullets level 8 – Verdana, 10.5pt regular, ls 15pt, ap 4.5pt, black.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4" t="17599" r="8041" b="26818"/>
          <a:stretch/>
        </p:blipFill>
        <p:spPr>
          <a:xfrm>
            <a:off x="15417813" y="149689"/>
            <a:ext cx="2844063" cy="818923"/>
          </a:xfrm>
          <a:prstGeom prst="rect">
            <a:avLst/>
          </a:prstGeom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0" y="10500675"/>
            <a:ext cx="19010313" cy="194596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sz="3742"/>
          </a:p>
        </p:txBody>
      </p:sp>
      <p:sp>
        <p:nvSpPr>
          <p:cNvPr id="3" name="MSIPCMContentMarking" descr="{&quot;HashCode&quot;:514781845,&quot;Placement&quot;:&quot;Footer&quot;,&quot;Top&quot;:825.417664,&quot;Left&quot;:603.171265,&quot;SlideWidth&quot;:1496,&quot;SlideHeight&quot;:842}">
            <a:extLst>
              <a:ext uri="{FF2B5EF4-FFF2-40B4-BE49-F238E27FC236}">
                <a16:creationId xmlns:a16="http://schemas.microsoft.com/office/drawing/2014/main" id="{17F0A658-8F7A-46D1-BB8B-1E2BB47474B8}"/>
              </a:ext>
            </a:extLst>
          </p:cNvPr>
          <p:cNvSpPr txBox="1"/>
          <p:nvPr userDrawn="1"/>
        </p:nvSpPr>
        <p:spPr>
          <a:xfrm>
            <a:off x="7660275" y="10482804"/>
            <a:ext cx="3689763" cy="210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37373"/>
                </a:solidFill>
                <a:latin typeface="Verdana" panose="020B0604030504040204" pitchFamily="34" charset="0"/>
              </a:rPr>
              <a:t>Classified as internal/staff &amp; contractors by the European Medicines Agency 
</a:t>
            </a:r>
            <a:endParaRPr lang="en-NL" sz="700">
              <a:solidFill>
                <a:srgbClr val="73737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rtl="0" eaLnBrk="1" fontAlgn="base" hangingPunct="1">
        <a:lnSpc>
          <a:spcPts val="5613"/>
        </a:lnSpc>
        <a:spcBef>
          <a:spcPct val="0"/>
        </a:spcBef>
        <a:spcAft>
          <a:spcPct val="0"/>
        </a:spcAft>
        <a:defRPr sz="436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5pPr>
      <a:lvl6pPr marL="950519"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6pPr>
      <a:lvl7pPr marL="1901038"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7pPr>
      <a:lvl8pPr marL="2851556"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8pPr>
      <a:lvl9pPr marL="3802075" algn="l" rtl="0" eaLnBrk="1" fontAlgn="base" hangingPunct="1">
        <a:lnSpc>
          <a:spcPts val="7484"/>
        </a:lnSpc>
        <a:spcBef>
          <a:spcPct val="0"/>
        </a:spcBef>
        <a:spcAft>
          <a:spcPct val="0"/>
        </a:spcAft>
        <a:defRPr sz="582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algn="l" defTabSz="16782599" rtl="0" eaLnBrk="1" fontAlgn="base" hangingPunct="1">
        <a:lnSpc>
          <a:spcPts val="4366"/>
        </a:lnSpc>
        <a:spcBef>
          <a:spcPct val="0"/>
        </a:spcBef>
        <a:spcAft>
          <a:spcPts val="1871"/>
        </a:spcAft>
        <a:buClr>
          <a:srgbClr val="000000"/>
        </a:buClr>
        <a:defRPr sz="3119">
          <a:solidFill>
            <a:schemeClr val="tx1"/>
          </a:solidFill>
          <a:latin typeface="+mn-lt"/>
          <a:ea typeface="+mn-ea"/>
          <a:cs typeface="+mn-cs"/>
        </a:defRPr>
      </a:lvl1pPr>
      <a:lvl2pPr marL="557771" indent="-554469" algn="l" defTabSz="16782599" rtl="0" eaLnBrk="1" fontAlgn="base" hangingPunct="1">
        <a:lnSpc>
          <a:spcPts val="3742"/>
        </a:lnSpc>
        <a:spcBef>
          <a:spcPct val="0"/>
        </a:spcBef>
        <a:spcAft>
          <a:spcPts val="1247"/>
        </a:spcAft>
        <a:buClr>
          <a:schemeClr val="tx1"/>
        </a:buClr>
        <a:buChar char="•"/>
        <a:defRPr sz="2807">
          <a:solidFill>
            <a:schemeClr val="tx1"/>
          </a:solidFill>
          <a:latin typeface="+mn-lt"/>
          <a:cs typeface="+mn-cs"/>
        </a:defRPr>
      </a:lvl2pPr>
      <a:lvl3pPr marL="1085837" indent="-481860" algn="l" defTabSz="16782599" rtl="0" eaLnBrk="1" fontAlgn="base" hangingPunct="1">
        <a:lnSpc>
          <a:spcPts val="3742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–"/>
        <a:defRPr sz="2495">
          <a:solidFill>
            <a:schemeClr val="tx1"/>
          </a:solidFill>
          <a:latin typeface="+mn-lt"/>
          <a:cs typeface="+mn-cs"/>
        </a:defRPr>
      </a:lvl3pPr>
      <a:lvl4pPr marL="1600701" indent="-455457" algn="l" defTabSz="16782599" rtl="0" eaLnBrk="1" fontAlgn="base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•"/>
        <a:defRPr sz="2183">
          <a:solidFill>
            <a:schemeClr val="tx1"/>
          </a:solidFill>
          <a:latin typeface="+mn-lt"/>
          <a:cs typeface="+mn-cs"/>
        </a:defRPr>
      </a:lvl4pPr>
      <a:lvl5pPr marL="2112264" marR="0" indent="-468659" algn="l" defTabSz="16782599" rtl="0" eaLnBrk="1" fontAlgn="base" latinLnBrk="0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SzTx/>
        <a:buFont typeface="Verdana" pitchFamily="34" charset="0"/>
        <a:buChar char="–"/>
        <a:tabLst/>
        <a:defRPr sz="2183">
          <a:solidFill>
            <a:schemeClr val="tx1"/>
          </a:solidFill>
          <a:latin typeface="+mn-lt"/>
          <a:cs typeface="+mn-cs"/>
        </a:defRPr>
      </a:lvl5pPr>
      <a:lvl6pPr marL="2108965" indent="-471517" algn="l" defTabSz="16782599" rtl="0" eaLnBrk="1" fontAlgn="base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–"/>
        <a:defRPr lang="en-GB" altLang="en-US" sz="2183" smtClean="0">
          <a:solidFill>
            <a:schemeClr val="tx1"/>
          </a:solidFill>
          <a:latin typeface="+mn-lt"/>
          <a:cs typeface="+mn-cs"/>
        </a:defRPr>
      </a:lvl6pPr>
      <a:lvl7pPr marL="2110601" indent="-468659" algn="l" defTabSz="16782599" rtl="0" eaLnBrk="1" fontAlgn="base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–"/>
        <a:defRPr sz="2183">
          <a:solidFill>
            <a:schemeClr val="tx1"/>
          </a:solidFill>
          <a:latin typeface="+mn-lt"/>
          <a:cs typeface="+mn-cs"/>
        </a:defRPr>
      </a:lvl7pPr>
      <a:lvl8pPr marL="2110601" indent="-468659" algn="l" defTabSz="16782599" rtl="0" eaLnBrk="1" fontAlgn="base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–"/>
        <a:defRPr sz="2183">
          <a:solidFill>
            <a:schemeClr val="tx1"/>
          </a:solidFill>
          <a:latin typeface="+mn-lt"/>
          <a:cs typeface="+mn-cs"/>
        </a:defRPr>
      </a:lvl8pPr>
      <a:lvl9pPr marL="2110601" indent="-468659" algn="l" defTabSz="16782599" rtl="0" eaLnBrk="1" fontAlgn="base" hangingPunct="1">
        <a:lnSpc>
          <a:spcPts val="3119"/>
        </a:lnSpc>
        <a:spcBef>
          <a:spcPct val="0"/>
        </a:spcBef>
        <a:spcAft>
          <a:spcPts val="936"/>
        </a:spcAft>
        <a:buClr>
          <a:schemeClr val="tx1"/>
        </a:buClr>
        <a:buFont typeface="Verdana" pitchFamily="34" charset="0"/>
        <a:buChar char="–"/>
        <a:defRPr sz="218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950519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901038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851556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4pPr>
      <a:lvl5pPr marL="3802075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5pPr>
      <a:lvl6pPr marL="4752594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6pPr>
      <a:lvl7pPr marL="5703113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7pPr>
      <a:lvl8pPr marL="6653632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8pPr>
      <a:lvl9pPr marL="7604150" algn="l" defTabSz="1901038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ma.europa.eu/en/documents/other/iris-guide-applicants-how-create-submit-scientific-applications-industry-individual-applicants_en.pdf" TargetMode="External"/><Relationship Id="rId4" Type="http://schemas.openxmlformats.org/officeDocument/2006/relationships/hyperlink" Target="https://www.youtube.com/watch?v=N-L4dLvMkU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N-L4dLvMkUc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0121F86-3E2A-4ACC-8B4B-66842C6D7A4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793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0121F86-3E2A-4ACC-8B4B-66842C6D7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I-SPOC registration</a:t>
            </a:r>
            <a:endParaRPr lang="en-GB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745891" y="7372178"/>
            <a:ext cx="11591014" cy="818927"/>
          </a:xfrm>
        </p:spPr>
        <p:txBody>
          <a:bodyPr/>
          <a:lstStyle/>
          <a:p>
            <a:r>
              <a:rPr lang="en-US" dirty="0"/>
              <a:t>How marketing </a:t>
            </a:r>
            <a:r>
              <a:rPr lang="en-US" dirty="0" err="1"/>
              <a:t>authorisation</a:t>
            </a:r>
            <a:r>
              <a:rPr lang="en-US" dirty="0"/>
              <a:t> holders (MAHs) for human medicinal products </a:t>
            </a:r>
            <a:r>
              <a:rPr lang="en-US" dirty="0" err="1"/>
              <a:t>authorised</a:t>
            </a:r>
            <a:r>
              <a:rPr lang="en-US" dirty="0"/>
              <a:t> in the EU/EEA can register an Industry Single Point of Contact (i-SPOC) for supply and availability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2789" y="9475504"/>
            <a:ext cx="11247768" cy="6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1901038" fontAlgn="base">
              <a:lnSpc>
                <a:spcPts val="2495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7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Supply and Availability of Medicines</a:t>
            </a:r>
          </a:p>
          <a:p>
            <a:pPr defTabSz="1901038" fontAlgn="base">
              <a:lnSpc>
                <a:spcPts val="2495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7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European Medicines Agency</a:t>
            </a:r>
          </a:p>
        </p:txBody>
      </p:sp>
    </p:spTree>
    <p:extLst>
      <p:ext uri="{BB962C8B-B14F-4D97-AF65-F5344CB8AC3E}">
        <p14:creationId xmlns:p14="http://schemas.microsoft.com/office/powerpoint/2010/main" val="26100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C4BB81F8-3435-40BA-B884-7435C6F048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535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C4BB81F8-3435-40BA-B884-7435C6F04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/>
          <p:cNvSpPr/>
          <p:nvPr/>
        </p:nvSpPr>
        <p:spPr>
          <a:xfrm>
            <a:off x="-1" y="292101"/>
            <a:ext cx="19010313" cy="10202205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3479" y="757157"/>
            <a:ext cx="2751770" cy="908533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-1" y="1936752"/>
            <a:ext cx="19010313" cy="8141365"/>
          </a:xfrm>
          <a:custGeom>
            <a:avLst/>
            <a:gdLst/>
            <a:ahLst/>
            <a:cxnLst/>
            <a:rect l="l" t="t" r="r" b="b"/>
            <a:pathLst>
              <a:path w="7139947" h="3057757">
                <a:moveTo>
                  <a:pt x="0" y="0"/>
                </a:moveTo>
                <a:lnTo>
                  <a:pt x="7139947" y="0"/>
                </a:lnTo>
                <a:lnTo>
                  <a:pt x="7139947" y="3057757"/>
                </a:lnTo>
                <a:lnTo>
                  <a:pt x="0" y="3057757"/>
                </a:lnTo>
                <a:close/>
              </a:path>
            </a:pathLst>
          </a:custGeom>
          <a:solidFill>
            <a:srgbClr val="5CC2DC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0947" y="9485118"/>
            <a:ext cx="4364301" cy="5282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40556" y="2683447"/>
            <a:ext cx="11834692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6600" b="1" spc="45">
                <a:solidFill>
                  <a:srgbClr val="FFFFFF"/>
                </a:solidFill>
                <a:latin typeface="Verdana"/>
              </a:rPr>
              <a:t>If you have not done it yet, don't forget to </a:t>
            </a:r>
            <a:r>
              <a:rPr lang="en-US" sz="6600" b="1" spc="45">
                <a:solidFill>
                  <a:srgbClr val="003399"/>
                </a:solidFill>
                <a:latin typeface="Verdana"/>
              </a:rPr>
              <a:t>register </a:t>
            </a:r>
            <a:r>
              <a:rPr lang="en-US" sz="6600" b="1" spc="45">
                <a:solidFill>
                  <a:srgbClr val="FFFFFF"/>
                </a:solidFill>
                <a:latin typeface="Verdana"/>
              </a:rPr>
              <a:t>your </a:t>
            </a:r>
            <a:r>
              <a:rPr lang="en-US" sz="6600" b="1" spc="45">
                <a:solidFill>
                  <a:srgbClr val="003399"/>
                </a:solidFill>
                <a:latin typeface="Verdana"/>
              </a:rPr>
              <a:t>Industry Single Point of Contact</a:t>
            </a:r>
            <a:r>
              <a:rPr lang="en-US" sz="6600" b="1" spc="45">
                <a:solidFill>
                  <a:srgbClr val="FFFFFF"/>
                </a:solidFill>
                <a:latin typeface="Verdana"/>
              </a:rPr>
              <a:t> (i-SPOC) for supply and availability issues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A79005F-8767-4677-8B24-5E4BF611E1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15" y="3833323"/>
            <a:ext cx="5511262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87354"/>
            <a:ext cx="19010313" cy="10202208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3480" y="752410"/>
            <a:ext cx="2751770" cy="908533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0" y="1932006"/>
            <a:ext cx="19010313" cy="8141368"/>
          </a:xfrm>
          <a:custGeom>
            <a:avLst/>
            <a:gdLst/>
            <a:ahLst/>
            <a:cxnLst/>
            <a:rect l="l" t="t" r="r" b="b"/>
            <a:pathLst>
              <a:path w="7139947" h="3057757">
                <a:moveTo>
                  <a:pt x="0" y="0"/>
                </a:moveTo>
                <a:lnTo>
                  <a:pt x="7139947" y="0"/>
                </a:lnTo>
                <a:lnTo>
                  <a:pt x="7139947" y="3057757"/>
                </a:lnTo>
                <a:lnTo>
                  <a:pt x="0" y="3057757"/>
                </a:lnTo>
                <a:close/>
              </a:path>
            </a:pathLst>
          </a:custGeom>
          <a:solidFill>
            <a:srgbClr val="5CC2DC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0948" y="9480374"/>
            <a:ext cx="4364301" cy="5282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668118" y="3232701"/>
            <a:ext cx="11321978" cy="553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7200" b="1" spc="45">
                <a:solidFill>
                  <a:srgbClr val="FFFFFF"/>
                </a:solidFill>
                <a:latin typeface="Verdana"/>
              </a:rPr>
              <a:t>All MAHs of a </a:t>
            </a:r>
            <a:r>
              <a:rPr lang="en-US" sz="7200" b="1" spc="45">
                <a:solidFill>
                  <a:srgbClr val="003399"/>
                </a:solidFill>
                <a:latin typeface="Verdana"/>
              </a:rPr>
              <a:t>CAP or NAP </a:t>
            </a:r>
            <a:r>
              <a:rPr lang="en-US" sz="7200" b="1" spc="45">
                <a:solidFill>
                  <a:srgbClr val="FFFFFF"/>
                </a:solidFill>
                <a:latin typeface="Verdana"/>
              </a:rPr>
              <a:t>need to have an </a:t>
            </a:r>
            <a:r>
              <a:rPr lang="en-US" sz="7200" b="1" spc="45">
                <a:solidFill>
                  <a:srgbClr val="003399"/>
                </a:solidFill>
                <a:latin typeface="Verdana"/>
              </a:rPr>
              <a:t>EMA account</a:t>
            </a:r>
            <a:r>
              <a:rPr lang="en-US" sz="7200" b="1" spc="45">
                <a:solidFill>
                  <a:srgbClr val="FFFFFF"/>
                </a:solidFill>
                <a:latin typeface="Verdana"/>
              </a:rPr>
              <a:t> to register an i-SPOC in the </a:t>
            </a:r>
            <a:r>
              <a:rPr lang="en-US" sz="7200" b="1" spc="45">
                <a:solidFill>
                  <a:srgbClr val="003399"/>
                </a:solidFill>
                <a:latin typeface="Verdana"/>
              </a:rPr>
              <a:t>IRIS portal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2F742B-CA47-4717-98F5-DCA5AC9262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29" y="4129146"/>
            <a:ext cx="5651482" cy="5340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" y="245599"/>
            <a:ext cx="19010313" cy="10202202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3479" y="710654"/>
            <a:ext cx="2751770" cy="908533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-1" y="1890249"/>
            <a:ext cx="19010313" cy="8141363"/>
          </a:xfrm>
          <a:custGeom>
            <a:avLst/>
            <a:gdLst/>
            <a:ahLst/>
            <a:cxnLst/>
            <a:rect l="l" t="t" r="r" b="b"/>
            <a:pathLst>
              <a:path w="7139947" h="3057757">
                <a:moveTo>
                  <a:pt x="0" y="0"/>
                </a:moveTo>
                <a:lnTo>
                  <a:pt x="7139947" y="0"/>
                </a:lnTo>
                <a:lnTo>
                  <a:pt x="7139947" y="3057757"/>
                </a:lnTo>
                <a:lnTo>
                  <a:pt x="0" y="3057757"/>
                </a:lnTo>
                <a:close/>
              </a:path>
            </a:pathLst>
          </a:custGeom>
          <a:solidFill>
            <a:srgbClr val="5CC2DC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0947" y="9438613"/>
            <a:ext cx="4364301" cy="5282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86401" y="2636944"/>
            <a:ext cx="13139529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200" b="1" spc="45" dirty="0">
                <a:solidFill>
                  <a:srgbClr val="FFFFFF"/>
                </a:solidFill>
                <a:latin typeface="Verdana"/>
              </a:rPr>
              <a:t>The i-SPOC will facilitate the </a:t>
            </a:r>
            <a:r>
              <a:rPr lang="en-US" sz="7200" b="1" spc="45" dirty="0">
                <a:solidFill>
                  <a:srgbClr val="003399"/>
                </a:solidFill>
                <a:latin typeface="Verdana"/>
              </a:rPr>
              <a:t>communication </a:t>
            </a:r>
            <a:r>
              <a:rPr lang="en-US" sz="7200" b="1" spc="45" dirty="0">
                <a:solidFill>
                  <a:srgbClr val="FFFFFF"/>
                </a:solidFill>
                <a:latin typeface="Verdana"/>
              </a:rPr>
              <a:t>between EMA and MAHs to monitor and prevent </a:t>
            </a:r>
            <a:r>
              <a:rPr lang="en-US" sz="7200" b="1" spc="45" dirty="0">
                <a:solidFill>
                  <a:srgbClr val="003399"/>
                </a:solidFill>
                <a:latin typeface="Verdana"/>
              </a:rPr>
              <a:t>shortages of medicines </a:t>
            </a:r>
            <a:r>
              <a:rPr lang="en-US" sz="7200" b="1" spc="45" dirty="0">
                <a:solidFill>
                  <a:srgbClr val="FFFFFF"/>
                </a:solidFill>
                <a:latin typeface="Verdana"/>
              </a:rPr>
              <a:t>during crisis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0E63A-9874-4266-9EEE-0F5918A7C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64" y="4896579"/>
            <a:ext cx="4999153" cy="4541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94" b="12794"/>
          <a:stretch>
            <a:fillRect/>
          </a:stretch>
        </p:blipFill>
        <p:spPr>
          <a:xfrm>
            <a:off x="4316" y="636476"/>
            <a:ext cx="19001681" cy="94204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044686" y="6074879"/>
            <a:ext cx="622560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1972" y="6709097"/>
            <a:ext cx="4555398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spc="6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WHEN?</a:t>
            </a:r>
          </a:p>
          <a:p>
            <a:pPr algn="ctr"/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MAHs in the EU are now required to register an </a:t>
            </a:r>
            <a:r>
              <a:rPr lang="en-US" sz="2800" spc="55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-SPOC. If not already done, register your </a:t>
            </a:r>
            <a:r>
              <a:rPr lang="en-US" sz="2800" spc="55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-SPOC now!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81506" y="6709097"/>
            <a:ext cx="4201501" cy="227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spc="6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WHERE?</a:t>
            </a:r>
          </a:p>
          <a:p>
            <a:pPr algn="ctr"/>
            <a:r>
              <a:rPr lang="en-US" sz="2800" u="sng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 PLATFORM</a:t>
            </a:r>
          </a:p>
          <a:p>
            <a:pPr algn="ctr"/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i-SPOC Registration Tutorial video</a:t>
            </a:r>
            <a:endParaRPr lang="en-US" sz="2800" spc="5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spc="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User Guide</a:t>
            </a:r>
            <a:endParaRPr lang="en-US" sz="2400" spc="5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71696" y="2600026"/>
            <a:ext cx="1183982" cy="73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spc="10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8147" y="3466281"/>
            <a:ext cx="3211081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spc="5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Real-time monitoring of supply and demand of medicines during a crisis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18280" y="2600026"/>
            <a:ext cx="1172424" cy="73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spc="10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64924" y="3466281"/>
            <a:ext cx="28791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2400" spc="5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b="1"/>
              <a:t>Rapid regulatory response to supply issues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89734" y="2600026"/>
            <a:ext cx="1311125" cy="73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spc="10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39756" y="3466281"/>
            <a:ext cx="3211081" cy="1477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spc="5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Prevention of shortages of medicines during crisis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43330" y="941911"/>
            <a:ext cx="1222744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spc="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4400" spc="65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4400" spc="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-SPOC will be a key link between the EU and your </a:t>
            </a:r>
            <a:r>
              <a:rPr lang="en-US" sz="4400" spc="65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</a:t>
            </a:r>
            <a:r>
              <a:rPr lang="en-US" sz="4400" spc="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ensure..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" y="247926"/>
            <a:ext cx="19001641" cy="10197548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16397" y="712769"/>
            <a:ext cx="2750514" cy="90811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-1" y="1891826"/>
            <a:ext cx="19001641" cy="8137649"/>
          </a:xfrm>
          <a:custGeom>
            <a:avLst/>
            <a:gdLst/>
            <a:ahLst/>
            <a:cxnLst/>
            <a:rect l="l" t="t" r="r" b="b"/>
            <a:pathLst>
              <a:path w="7139947" h="3057757">
                <a:moveTo>
                  <a:pt x="0" y="0"/>
                </a:moveTo>
                <a:lnTo>
                  <a:pt x="7139947" y="0"/>
                </a:lnTo>
                <a:lnTo>
                  <a:pt x="7139947" y="3057757"/>
                </a:lnTo>
                <a:lnTo>
                  <a:pt x="0" y="3057757"/>
                </a:lnTo>
                <a:close/>
              </a:path>
            </a:pathLst>
          </a:custGeom>
          <a:solidFill>
            <a:srgbClr val="5CC2DC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04601" y="9436746"/>
            <a:ext cx="4362311" cy="5280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54087" y="3498437"/>
            <a:ext cx="11227798" cy="492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8000" b="1" spc="45" dirty="0">
                <a:solidFill>
                  <a:srgbClr val="FFFFFF"/>
                </a:solidFill>
                <a:latin typeface="Verdana"/>
              </a:rPr>
              <a:t>Not sure about</a:t>
            </a:r>
          </a:p>
          <a:p>
            <a:pPr algn="r"/>
            <a:r>
              <a:rPr lang="en-US" sz="8000" b="1" spc="45" dirty="0">
                <a:solidFill>
                  <a:srgbClr val="FFFFFF"/>
                </a:solidFill>
                <a:latin typeface="Verdana"/>
              </a:rPr>
              <a:t> how to do it?</a:t>
            </a:r>
          </a:p>
          <a:p>
            <a:pPr algn="r"/>
            <a:endParaRPr lang="en-US" sz="8000" b="1" spc="45" dirty="0">
              <a:solidFill>
                <a:srgbClr val="FFFFFF"/>
              </a:solidFill>
              <a:latin typeface="Verdana"/>
            </a:endParaRPr>
          </a:p>
          <a:p>
            <a:pPr algn="r"/>
            <a:r>
              <a:rPr lang="en-US" sz="8000" b="1" u="sng" spc="45" dirty="0">
                <a:solidFill>
                  <a:srgbClr val="FFFFFF"/>
                </a:solidFill>
                <a:latin typeface="Verdana"/>
              </a:rPr>
              <a:t>Watch the </a:t>
            </a:r>
            <a:r>
              <a:rPr lang="en-US" sz="8000" b="1" u="sng" spc="45" dirty="0">
                <a:solidFill>
                  <a:srgbClr val="FFFFFF"/>
                </a:solidFill>
                <a:latin typeface="Verdana"/>
                <a:hlinkClick r:id="rId5"/>
              </a:rPr>
              <a:t>video</a:t>
            </a:r>
            <a:r>
              <a:rPr lang="en-US" sz="8000" b="1" u="sng" spc="45" dirty="0">
                <a:solidFill>
                  <a:srgbClr val="FFFFFF"/>
                </a:solidFill>
                <a:latin typeface="Verdana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D9D00-AA61-40F3-A4FF-B67E4714C9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580" y="3229402"/>
            <a:ext cx="5444200" cy="54624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206F62D-6FAA-4F7B-A8A7-F5A58FE13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351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3206F62D-6FAA-4F7B-A8A7-F5A58FE13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6"/>
          <p:cNvSpPr/>
          <p:nvPr/>
        </p:nvSpPr>
        <p:spPr>
          <a:xfrm>
            <a:off x="-1" y="257865"/>
            <a:ext cx="18964601" cy="10177670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" y="1753078"/>
            <a:ext cx="18964601" cy="8392199"/>
          </a:xfrm>
          <a:custGeom>
            <a:avLst/>
            <a:gdLst/>
            <a:ahLst/>
            <a:cxnLst/>
            <a:rect l="l" t="t" r="r" b="b"/>
            <a:pathLst>
              <a:path w="5048447" h="2234035">
                <a:moveTo>
                  <a:pt x="0" y="0"/>
                </a:moveTo>
                <a:lnTo>
                  <a:pt x="5048447" y="0"/>
                </a:lnTo>
                <a:lnTo>
                  <a:pt x="5048447" y="2234035"/>
                </a:lnTo>
                <a:lnTo>
                  <a:pt x="0" y="2234035"/>
                </a:lnTo>
                <a:close/>
              </a:path>
            </a:pathLst>
          </a:custGeom>
          <a:solidFill>
            <a:srgbClr val="E7F2FC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6151" y="721802"/>
            <a:ext cx="2745153" cy="9063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77497" y="9428774"/>
            <a:ext cx="4353807" cy="527006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83198" y="5337386"/>
            <a:ext cx="18135040" cy="0"/>
          </a:xfrm>
          <a:prstGeom prst="line">
            <a:avLst/>
          </a:prstGeom>
          <a:ln w="4762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utoShape 14"/>
          <p:cNvSpPr/>
          <p:nvPr/>
        </p:nvSpPr>
        <p:spPr>
          <a:xfrm rot="16200000">
            <a:off x="-873562" y="3793917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15"/>
          <p:cNvSpPr/>
          <p:nvPr/>
        </p:nvSpPr>
        <p:spPr>
          <a:xfrm rot="16200000">
            <a:off x="4491426" y="3793917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 rot="16200000">
            <a:off x="7173919" y="6704981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 rot="16200000">
            <a:off x="1808931" y="6704981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AutoShape 18"/>
          <p:cNvSpPr/>
          <p:nvPr/>
        </p:nvSpPr>
        <p:spPr>
          <a:xfrm rot="16200000">
            <a:off x="12538912" y="6704981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6820" y="4820419"/>
            <a:ext cx="1029319" cy="1033934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3" name="Freeform 23"/>
          <p:cNvSpPr/>
          <p:nvPr/>
        </p:nvSpPr>
        <p:spPr>
          <a:xfrm>
            <a:off x="5472222" y="4820419"/>
            <a:ext cx="1029319" cy="1033934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26" name="Freeform 26"/>
          <p:cNvSpPr/>
          <p:nvPr/>
        </p:nvSpPr>
        <p:spPr>
          <a:xfrm>
            <a:off x="2789518" y="4820419"/>
            <a:ext cx="1029319" cy="1033934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9" name="Freeform 29"/>
          <p:cNvSpPr/>
          <p:nvPr/>
        </p:nvSpPr>
        <p:spPr>
          <a:xfrm>
            <a:off x="8154920" y="4820419"/>
            <a:ext cx="1029319" cy="1033934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32" name="Freeform 32"/>
          <p:cNvSpPr/>
          <p:nvPr/>
        </p:nvSpPr>
        <p:spPr>
          <a:xfrm>
            <a:off x="13520303" y="4821433"/>
            <a:ext cx="1027301" cy="1031906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6281921" y="3057840"/>
            <a:ext cx="2896900" cy="1377724"/>
          </a:xfrm>
          <a:prstGeom prst="rect">
            <a:avLst/>
          </a:prstGeom>
        </p:spPr>
      </p:pic>
      <p:sp>
        <p:nvSpPr>
          <p:cNvPr id="36" name="AutoShape 36"/>
          <p:cNvSpPr/>
          <p:nvPr/>
        </p:nvSpPr>
        <p:spPr>
          <a:xfrm rot="16200000">
            <a:off x="9856417" y="3793917"/>
            <a:ext cx="2990085" cy="0"/>
          </a:xfrm>
          <a:prstGeom prst="line">
            <a:avLst/>
          </a:prstGeom>
          <a:ln w="28575" cap="flat">
            <a:solidFill>
              <a:srgbClr val="00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10837624" y="4820419"/>
            <a:ext cx="1029319" cy="1033934"/>
          </a:xfrm>
          <a:custGeom>
            <a:avLst/>
            <a:gdLst/>
            <a:ahLst/>
            <a:cxnLst/>
            <a:rect l="l" t="t" r="r" b="b"/>
            <a:pathLst>
              <a:path w="973166" h="977528">
                <a:moveTo>
                  <a:pt x="486582" y="0"/>
                </a:moveTo>
                <a:cubicBezTo>
                  <a:pt x="755666" y="1203"/>
                  <a:pt x="973165" y="219678"/>
                  <a:pt x="973165" y="488764"/>
                </a:cubicBezTo>
                <a:cubicBezTo>
                  <a:pt x="973165" y="757850"/>
                  <a:pt x="755666" y="976324"/>
                  <a:pt x="486582" y="977528"/>
                </a:cubicBezTo>
                <a:cubicBezTo>
                  <a:pt x="217499" y="976324"/>
                  <a:pt x="0" y="757850"/>
                  <a:pt x="0" y="488764"/>
                </a:cubicBezTo>
                <a:cubicBezTo>
                  <a:pt x="0" y="219678"/>
                  <a:pt x="217499" y="1203"/>
                  <a:pt x="486582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4023" y="2283071"/>
            <a:ext cx="4350921" cy="215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 in to the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 portal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 account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credentials and access the '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Submission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 Tab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95649" y="6012390"/>
            <a:ext cx="3895648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on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‘Create new submission’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enable the creation of the i-SPOC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513539" y="2283071"/>
            <a:ext cx="4499661" cy="215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en-US" sz="2800" spc="21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insert all the required information in the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'Submission type’ 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222093" y="6012390"/>
            <a:ext cx="4286233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the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the next screen for which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want to register the i-SPOC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872984" y="2283071"/>
            <a:ext cx="4410692" cy="215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next form,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search 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the i-SPOC, 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fill in the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i-SPOC contact details and 'Submit'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555474" y="6012390"/>
            <a:ext cx="3863754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Review the i-SPOC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</a:t>
            </a:r>
            <a:r>
              <a:rPr lang="en-US" sz="28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check if i-SPOC registration was </a:t>
            </a:r>
            <a:r>
              <a:rPr lang="en-US" sz="28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successful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69894" y="8658484"/>
            <a:ext cx="1794934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pc="19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don't have an EMA account yet, create one via EMA's Account Management</a:t>
            </a:r>
          </a:p>
          <a:p>
            <a:pPr algn="ctr">
              <a:spcBef>
                <a:spcPct val="0"/>
              </a:spcBef>
            </a:pPr>
            <a:r>
              <a:rPr lang="en-US" sz="2400" spc="19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portal to be able to register your </a:t>
            </a:r>
            <a:r>
              <a:rPr lang="en-US" sz="2400" spc="19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spc="19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-SPOC in the IRIS portal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4907A1A-52DD-4C0F-ABF8-8864215B58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79" y="5932719"/>
            <a:ext cx="2127688" cy="2371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EBFC8-A540-4380-92B1-1B6DC44A0619}"/>
              </a:ext>
            </a:extLst>
          </p:cNvPr>
          <p:cNvSpPr txBox="1"/>
          <p:nvPr/>
        </p:nvSpPr>
        <p:spPr>
          <a:xfrm>
            <a:off x="779009" y="925294"/>
            <a:ext cx="13776465" cy="33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2800" spc="24" dirty="0">
                <a:solidFill>
                  <a:schemeClr val="bg1"/>
                </a:solidFill>
                <a:latin typeface="Verdana 2"/>
              </a:rPr>
              <a:t>If you are a MAH who already has an EMA Account...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09D485AD-7371-4003-9676-D1E1C635E0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7197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09D485AD-7371-4003-9676-D1E1C635E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0"/>
          <p:cNvSpPr/>
          <p:nvPr/>
        </p:nvSpPr>
        <p:spPr>
          <a:xfrm>
            <a:off x="0" y="235857"/>
            <a:ext cx="19046618" cy="10221686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1725324"/>
            <a:ext cx="19046618" cy="8428493"/>
          </a:xfrm>
          <a:custGeom>
            <a:avLst/>
            <a:gdLst/>
            <a:ahLst/>
            <a:cxnLst/>
            <a:rect l="l" t="t" r="r" b="b"/>
            <a:pathLst>
              <a:path w="5048447" h="2234035">
                <a:moveTo>
                  <a:pt x="0" y="0"/>
                </a:moveTo>
                <a:lnTo>
                  <a:pt x="5048447" y="0"/>
                </a:lnTo>
                <a:lnTo>
                  <a:pt x="5048447" y="2234035"/>
                </a:lnTo>
                <a:lnTo>
                  <a:pt x="0" y="2234035"/>
                </a:lnTo>
                <a:close/>
              </a:path>
            </a:pathLst>
          </a:custGeom>
          <a:solidFill>
            <a:srgbClr val="E7F2F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95195" y="3381353"/>
            <a:ext cx="1667568" cy="1667568"/>
            <a:chOff x="0" y="0"/>
            <a:chExt cx="2540000" cy="2540000"/>
          </a:xfrm>
        </p:grpSpPr>
        <p:sp>
          <p:nvSpPr>
            <p:cNvPr id="7" name="Freeform 7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CCD5EA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53776" y="17180"/>
              <a:ext cx="1141304" cy="965799"/>
            </a:xfrm>
            <a:custGeom>
              <a:avLst/>
              <a:gdLst/>
              <a:ahLst/>
              <a:cxnLst/>
              <a:rect l="l" t="t" r="r" b="b"/>
              <a:pathLst>
                <a:path w="1141304" h="965799">
                  <a:moveTo>
                    <a:pt x="333724" y="23148"/>
                  </a:moveTo>
                  <a:cubicBezTo>
                    <a:pt x="645338" y="103606"/>
                    <a:pt x="914784" y="299370"/>
                    <a:pt x="1087599" y="570870"/>
                  </a:cubicBezTo>
                  <a:cubicBezTo>
                    <a:pt x="1136815" y="647433"/>
                    <a:pt x="1141304" y="744477"/>
                    <a:pt x="1099366" y="825256"/>
                  </a:cubicBezTo>
                  <a:cubicBezTo>
                    <a:pt x="1057427" y="906035"/>
                    <a:pt x="975473" y="958201"/>
                    <a:pt x="884535" y="961999"/>
                  </a:cubicBezTo>
                  <a:cubicBezTo>
                    <a:pt x="793598" y="965798"/>
                    <a:pt x="707578" y="920650"/>
                    <a:pt x="659049" y="843650"/>
                  </a:cubicBezTo>
                  <a:cubicBezTo>
                    <a:pt x="555360" y="680750"/>
                    <a:pt x="393692" y="563292"/>
                    <a:pt x="206724" y="515017"/>
                  </a:cubicBezTo>
                  <a:cubicBezTo>
                    <a:pt x="118496" y="492657"/>
                    <a:pt x="48976" y="424799"/>
                    <a:pt x="24488" y="337138"/>
                  </a:cubicBezTo>
                  <a:cubicBezTo>
                    <a:pt x="0" y="249478"/>
                    <a:pt x="24286" y="155414"/>
                    <a:pt x="88152" y="90567"/>
                  </a:cubicBezTo>
                  <a:cubicBezTo>
                    <a:pt x="152018" y="25719"/>
                    <a:pt x="245700" y="0"/>
                    <a:pt x="333724" y="23148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53126" y="701800"/>
            <a:ext cx="2757025" cy="910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37514" y="9446428"/>
            <a:ext cx="4372636" cy="529285"/>
          </a:xfrm>
          <a:prstGeom prst="rect">
            <a:avLst/>
          </a:prstGeom>
        </p:spPr>
      </p:pic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092022" y="3381353"/>
            <a:ext cx="1667568" cy="1667568"/>
            <a:chOff x="0" y="0"/>
            <a:chExt cx="2540000" cy="2540000"/>
          </a:xfrm>
        </p:grpSpPr>
        <p:sp>
          <p:nvSpPr>
            <p:cNvPr id="19" name="Freeform 19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CCD5EA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4994401" y="3381353"/>
            <a:ext cx="1667568" cy="1667568"/>
            <a:chOff x="0" y="0"/>
            <a:chExt cx="2540000" cy="2540000"/>
          </a:xfrm>
        </p:grpSpPr>
        <p:sp>
          <p:nvSpPr>
            <p:cNvPr id="23" name="Freeform 23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CCD5EA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53776" y="17180"/>
              <a:ext cx="1321202" cy="1584269"/>
            </a:xfrm>
            <a:custGeom>
              <a:avLst/>
              <a:gdLst/>
              <a:ahLst/>
              <a:cxnLst/>
              <a:rect l="l" t="t" r="r" b="b"/>
              <a:pathLst>
                <a:path w="1321202" h="1584269">
                  <a:moveTo>
                    <a:pt x="333724" y="23148"/>
                  </a:moveTo>
                  <a:cubicBezTo>
                    <a:pt x="922750" y="175234"/>
                    <a:pt x="1321202" y="723654"/>
                    <a:pt x="1283825" y="1330849"/>
                  </a:cubicBezTo>
                  <a:cubicBezTo>
                    <a:pt x="1278639" y="1421718"/>
                    <a:pt x="1225229" y="1502867"/>
                    <a:pt x="1143820" y="1543568"/>
                  </a:cubicBezTo>
                  <a:cubicBezTo>
                    <a:pt x="1062410" y="1584269"/>
                    <a:pt x="965446" y="1578300"/>
                    <a:pt x="889643" y="1527922"/>
                  </a:cubicBezTo>
                  <a:cubicBezTo>
                    <a:pt x="813840" y="1477543"/>
                    <a:pt x="770786" y="1390457"/>
                    <a:pt x="776784" y="1299637"/>
                  </a:cubicBezTo>
                  <a:cubicBezTo>
                    <a:pt x="799211" y="935321"/>
                    <a:pt x="560140" y="606268"/>
                    <a:pt x="206724" y="515017"/>
                  </a:cubicBezTo>
                  <a:cubicBezTo>
                    <a:pt x="118496" y="492657"/>
                    <a:pt x="48976" y="424799"/>
                    <a:pt x="24488" y="337138"/>
                  </a:cubicBezTo>
                  <a:cubicBezTo>
                    <a:pt x="0" y="249478"/>
                    <a:pt x="24286" y="155414"/>
                    <a:pt x="88152" y="90567"/>
                  </a:cubicBezTo>
                  <a:cubicBezTo>
                    <a:pt x="152018" y="25719"/>
                    <a:pt x="245700" y="0"/>
                    <a:pt x="333724" y="23148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8693608" y="3381353"/>
            <a:ext cx="1667568" cy="1667568"/>
            <a:chOff x="0" y="0"/>
            <a:chExt cx="2540000" cy="2540000"/>
          </a:xfrm>
        </p:grpSpPr>
        <p:sp>
          <p:nvSpPr>
            <p:cNvPr id="27" name="Freeform 27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CCD5EA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631484" y="17180"/>
              <a:ext cx="1982752" cy="2607567"/>
            </a:xfrm>
            <a:custGeom>
              <a:avLst/>
              <a:gdLst/>
              <a:ahLst/>
              <a:cxnLst/>
              <a:rect l="l" t="t" r="r" b="b"/>
              <a:pathLst>
                <a:path w="1982752" h="2607567">
                  <a:moveTo>
                    <a:pt x="956016" y="23148"/>
                  </a:moveTo>
                  <a:cubicBezTo>
                    <a:pt x="1413392" y="141242"/>
                    <a:pt x="1767432" y="503428"/>
                    <a:pt x="1875092" y="963372"/>
                  </a:cubicBezTo>
                  <a:cubicBezTo>
                    <a:pt x="1982752" y="1423316"/>
                    <a:pt x="1826241" y="1905008"/>
                    <a:pt x="1468794" y="2213830"/>
                  </a:cubicBezTo>
                  <a:cubicBezTo>
                    <a:pt x="1111347" y="2522651"/>
                    <a:pt x="612034" y="2607566"/>
                    <a:pt x="172596" y="2434267"/>
                  </a:cubicBezTo>
                  <a:cubicBezTo>
                    <a:pt x="87777" y="2401255"/>
                    <a:pt x="27104" y="2325383"/>
                    <a:pt x="13552" y="2235381"/>
                  </a:cubicBezTo>
                  <a:cubicBezTo>
                    <a:pt x="0" y="2145379"/>
                    <a:pt x="35640" y="2055005"/>
                    <a:pt x="106977" y="1998480"/>
                  </a:cubicBezTo>
                  <a:cubicBezTo>
                    <a:pt x="178315" y="1941954"/>
                    <a:pt x="274443" y="1927919"/>
                    <a:pt x="358964" y="1961689"/>
                  </a:cubicBezTo>
                  <a:cubicBezTo>
                    <a:pt x="622627" y="2065668"/>
                    <a:pt x="922214" y="2014718"/>
                    <a:pt x="1136682" y="1829426"/>
                  </a:cubicBezTo>
                  <a:cubicBezTo>
                    <a:pt x="1351150" y="1644133"/>
                    <a:pt x="1445057" y="1355117"/>
                    <a:pt x="1380461" y="1079151"/>
                  </a:cubicBezTo>
                  <a:cubicBezTo>
                    <a:pt x="1315865" y="803185"/>
                    <a:pt x="1103441" y="585873"/>
                    <a:pt x="829016" y="515017"/>
                  </a:cubicBezTo>
                  <a:cubicBezTo>
                    <a:pt x="740788" y="492657"/>
                    <a:pt x="671268" y="424799"/>
                    <a:pt x="646780" y="337138"/>
                  </a:cubicBezTo>
                  <a:cubicBezTo>
                    <a:pt x="622292" y="249478"/>
                    <a:pt x="646578" y="155414"/>
                    <a:pt x="710444" y="90567"/>
                  </a:cubicBezTo>
                  <a:cubicBezTo>
                    <a:pt x="774310" y="25719"/>
                    <a:pt x="867992" y="0"/>
                    <a:pt x="956016" y="23148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2392814" y="3381353"/>
            <a:ext cx="1667568" cy="1667568"/>
            <a:chOff x="0" y="0"/>
            <a:chExt cx="2540000" cy="2540000"/>
          </a:xfrm>
        </p:grpSpPr>
        <p:sp>
          <p:nvSpPr>
            <p:cNvPr id="31" name="Freeform 31"/>
            <p:cNvSpPr/>
            <p:nvPr/>
          </p:nvSpPr>
          <p:spPr>
            <a:xfrm>
              <a:off x="-62725" y="-2035"/>
              <a:ext cx="2665449" cy="2544070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rgbClr val="CCD5EA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765" y="17180"/>
              <a:ext cx="2682004" cy="2596551"/>
            </a:xfrm>
            <a:custGeom>
              <a:avLst/>
              <a:gdLst/>
              <a:ahLst/>
              <a:cxnLst/>
              <a:rect l="l" t="t" r="r" b="b"/>
              <a:pathLst>
                <a:path w="2682004" h="2596551">
                  <a:moveTo>
                    <a:pt x="1626265" y="23148"/>
                  </a:moveTo>
                  <a:cubicBezTo>
                    <a:pt x="2274986" y="190647"/>
                    <a:pt x="2682004" y="833284"/>
                    <a:pt x="2556162" y="1491357"/>
                  </a:cubicBezTo>
                  <a:cubicBezTo>
                    <a:pt x="2430321" y="2149429"/>
                    <a:pt x="1814911" y="2596550"/>
                    <a:pt x="1150160" y="2512877"/>
                  </a:cubicBezTo>
                  <a:cubicBezTo>
                    <a:pt x="485409" y="2429204"/>
                    <a:pt x="0" y="1843522"/>
                    <a:pt x="41164" y="1174791"/>
                  </a:cubicBezTo>
                  <a:cubicBezTo>
                    <a:pt x="46350" y="1083922"/>
                    <a:pt x="99760" y="1002773"/>
                    <a:pt x="181169" y="962072"/>
                  </a:cubicBezTo>
                  <a:cubicBezTo>
                    <a:pt x="262579" y="921371"/>
                    <a:pt x="359543" y="927340"/>
                    <a:pt x="435346" y="977718"/>
                  </a:cubicBezTo>
                  <a:cubicBezTo>
                    <a:pt x="511149" y="1028097"/>
                    <a:pt x="554203" y="1115183"/>
                    <a:pt x="548205" y="1206003"/>
                  </a:cubicBezTo>
                  <a:cubicBezTo>
                    <a:pt x="523506" y="1607241"/>
                    <a:pt x="814751" y="1958651"/>
                    <a:pt x="1213602" y="2008854"/>
                  </a:cubicBezTo>
                  <a:cubicBezTo>
                    <a:pt x="1612453" y="2059058"/>
                    <a:pt x="1981699" y="1790785"/>
                    <a:pt x="2057203" y="1395942"/>
                  </a:cubicBezTo>
                  <a:cubicBezTo>
                    <a:pt x="2132708" y="1001099"/>
                    <a:pt x="1888498" y="615516"/>
                    <a:pt x="1499265" y="515017"/>
                  </a:cubicBezTo>
                  <a:cubicBezTo>
                    <a:pt x="1411037" y="492657"/>
                    <a:pt x="1341517" y="424799"/>
                    <a:pt x="1317029" y="337138"/>
                  </a:cubicBezTo>
                  <a:cubicBezTo>
                    <a:pt x="1292541" y="249478"/>
                    <a:pt x="1316827" y="155414"/>
                    <a:pt x="1380693" y="90567"/>
                  </a:cubicBezTo>
                  <a:cubicBezTo>
                    <a:pt x="1444559" y="25719"/>
                    <a:pt x="1538241" y="0"/>
                    <a:pt x="1626265" y="23148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962763" y="3302102"/>
            <a:ext cx="2031640" cy="159576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61968" y="3302102"/>
            <a:ext cx="2031640" cy="159576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61176" y="3302102"/>
            <a:ext cx="2031640" cy="159576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60379" y="3302102"/>
            <a:ext cx="2031640" cy="159576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509831" y="2165072"/>
            <a:ext cx="18026968" cy="23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  <a:spcBef>
                <a:spcPct val="0"/>
              </a:spcBef>
            </a:pPr>
            <a:r>
              <a:rPr lang="en-US" sz="2800" spc="24" dirty="0">
                <a:solidFill>
                  <a:srgbClr val="003399"/>
                </a:solidFill>
                <a:latin typeface="Verdana 2"/>
              </a:rPr>
              <a:t>If you are a MAH of a NAP who needs to create a new EMA Account...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9829" y="8774368"/>
            <a:ext cx="17249761" cy="73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pc="15">
                <a:solidFill>
                  <a:srgbClr val="000000"/>
                </a:solidFill>
                <a:latin typeface="Verdana 3"/>
              </a:rPr>
              <a:t>Once you have followed the steps above,</a:t>
            </a:r>
          </a:p>
          <a:p>
            <a:pPr algn="ctr">
              <a:spcBef>
                <a:spcPct val="0"/>
              </a:spcBef>
            </a:pPr>
            <a:r>
              <a:rPr lang="en-US" sz="2400" spc="15">
                <a:solidFill>
                  <a:srgbClr val="000000"/>
                </a:solidFill>
                <a:latin typeface="Verdana 3"/>
              </a:rPr>
              <a:t> please note that creation of the account may take 5-10 business days after the request is submitted.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95932" y="5334621"/>
            <a:ext cx="312648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 to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 Account Management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 and click on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Create a new EMA account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</a:t>
            </a:r>
          </a:p>
          <a:p>
            <a:pPr algn="ctr">
              <a:spcBef>
                <a:spcPct val="0"/>
              </a:spcBef>
            </a:pPr>
            <a:endParaRPr lang="en-US" sz="2400" spc="2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09829" y="5334621"/>
            <a:ext cx="3045112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 the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 – Self-service Registration Form'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click on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Register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63406" y="5334619"/>
            <a:ext cx="333369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 the value of the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One-time token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 you received by email and complete your request by clicking on '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Confirm'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638095" y="5334621"/>
            <a:ext cx="303260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Once the </a:t>
            </a:r>
          </a:p>
          <a:p>
            <a:pPr algn="ctr">
              <a:spcBef>
                <a:spcPct val="0"/>
              </a:spcBef>
            </a:pP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self-registration of the account has been 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completed,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you will be notified via 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298426" y="5334621"/>
            <a:ext cx="306155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now l</a:t>
            </a: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 in to the IRIS portal</a:t>
            </a:r>
            <a:r>
              <a:rPr lang="en-US" sz="2400" spc="2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your EMA account credentials and register your </a:t>
            </a:r>
          </a:p>
          <a:p>
            <a:pPr algn="ctr">
              <a:spcBef>
                <a:spcPct val="0"/>
              </a:spcBef>
            </a:pPr>
            <a:r>
              <a:rPr lang="en-US" sz="2400" spc="2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i-SPOC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" y="245599"/>
            <a:ext cx="19010313" cy="10202202"/>
          </a:xfrm>
          <a:custGeom>
            <a:avLst/>
            <a:gdLst/>
            <a:ahLst/>
            <a:cxnLst/>
            <a:rect l="l" t="t" r="r" b="b"/>
            <a:pathLst>
              <a:path w="7139947" h="617701">
                <a:moveTo>
                  <a:pt x="0" y="0"/>
                </a:moveTo>
                <a:lnTo>
                  <a:pt x="7139947" y="0"/>
                </a:lnTo>
                <a:lnTo>
                  <a:pt x="7139947" y="617701"/>
                </a:lnTo>
                <a:lnTo>
                  <a:pt x="0" y="617701"/>
                </a:lnTo>
                <a:close/>
              </a:path>
            </a:pathLst>
          </a:custGeom>
          <a:solidFill>
            <a:srgbClr val="003399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23479" y="710654"/>
            <a:ext cx="2751770" cy="908533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-1" y="1890249"/>
            <a:ext cx="19010313" cy="8141363"/>
          </a:xfrm>
          <a:custGeom>
            <a:avLst/>
            <a:gdLst/>
            <a:ahLst/>
            <a:cxnLst/>
            <a:rect l="l" t="t" r="r" b="b"/>
            <a:pathLst>
              <a:path w="7139947" h="3057757">
                <a:moveTo>
                  <a:pt x="0" y="0"/>
                </a:moveTo>
                <a:lnTo>
                  <a:pt x="7139947" y="0"/>
                </a:lnTo>
                <a:lnTo>
                  <a:pt x="7139947" y="3057757"/>
                </a:lnTo>
                <a:lnTo>
                  <a:pt x="0" y="3057757"/>
                </a:lnTo>
                <a:close/>
              </a:path>
            </a:pathLst>
          </a:custGeom>
          <a:solidFill>
            <a:srgbClr val="5CC2DC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0947" y="9438613"/>
            <a:ext cx="4364301" cy="5282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043004" y="3075449"/>
            <a:ext cx="1313952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45" dirty="0">
                <a:solidFill>
                  <a:srgbClr val="FFFFFF"/>
                </a:solidFill>
                <a:latin typeface="Verdana"/>
              </a:rPr>
              <a:t>Thank you for registering your i-SPOC for supply and availability with the EMA</a:t>
            </a:r>
          </a:p>
        </p:txBody>
      </p:sp>
    </p:spTree>
    <p:extLst>
      <p:ext uri="{BB962C8B-B14F-4D97-AF65-F5344CB8AC3E}">
        <p14:creationId xmlns:p14="http://schemas.microsoft.com/office/powerpoint/2010/main" val="2738531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slide (Agency)">
  <a:themeElements>
    <a:clrScheme name="Neutral (Agency) (26 April 2011) 2">
      <a:dk1>
        <a:srgbClr val="000000"/>
      </a:dk1>
      <a:lt1>
        <a:srgbClr val="FFFFFF"/>
      </a:lt1>
      <a:dk2>
        <a:srgbClr val="003399"/>
      </a:dk2>
      <a:lt2>
        <a:srgbClr val="6D6F71"/>
      </a:lt2>
      <a:accent1>
        <a:srgbClr val="E1E3F2"/>
      </a:accent1>
      <a:accent2>
        <a:srgbClr val="E98300"/>
      </a:accent2>
      <a:accent3>
        <a:srgbClr val="FFFFFF"/>
      </a:accent3>
      <a:accent4>
        <a:srgbClr val="000000"/>
      </a:accent4>
      <a:accent5>
        <a:srgbClr val="EEEFF7"/>
      </a:accent5>
      <a:accent6>
        <a:srgbClr val="D37600"/>
      </a:accent6>
      <a:hlink>
        <a:srgbClr val="0098DB"/>
      </a:hlink>
      <a:folHlink>
        <a:srgbClr val="983222"/>
      </a:folHlink>
    </a:clrScheme>
    <a:fontScheme name="Neutral (Agency) (26 April 2011)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Neutral (Agency) (26 April 2011) 1">
        <a:dk1>
          <a:srgbClr val="404040"/>
        </a:dk1>
        <a:lt1>
          <a:srgbClr val="FFFFFF"/>
        </a:lt1>
        <a:dk2>
          <a:srgbClr val="003399"/>
        </a:dk2>
        <a:lt2>
          <a:srgbClr val="FFFFFF"/>
        </a:lt2>
        <a:accent1>
          <a:srgbClr val="E1E4F3"/>
        </a:accent1>
        <a:accent2>
          <a:srgbClr val="E98300"/>
        </a:accent2>
        <a:accent3>
          <a:srgbClr val="AAADCA"/>
        </a:accent3>
        <a:accent4>
          <a:srgbClr val="DADADA"/>
        </a:accent4>
        <a:accent5>
          <a:srgbClr val="EEEFF8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utral (Agency) (26 April 2011) 2">
        <a:dk1>
          <a:srgbClr val="000000"/>
        </a:dk1>
        <a:lt1>
          <a:srgbClr val="FFFFFF"/>
        </a:lt1>
        <a:dk2>
          <a:srgbClr val="003399"/>
        </a:dk2>
        <a:lt2>
          <a:srgbClr val="6D6F71"/>
        </a:lt2>
        <a:accent1>
          <a:srgbClr val="E1E3F2"/>
        </a:accent1>
        <a:accent2>
          <a:srgbClr val="E98300"/>
        </a:accent2>
        <a:accent3>
          <a:srgbClr val="FFFFFF"/>
        </a:accent3>
        <a:accent4>
          <a:srgbClr val="000000"/>
        </a:accent4>
        <a:accent5>
          <a:srgbClr val="EEEFF7"/>
        </a:accent5>
        <a:accent6>
          <a:srgbClr val="D37600"/>
        </a:accent6>
        <a:hlink>
          <a:srgbClr val="0098DB"/>
        </a:hlink>
        <a:folHlink>
          <a:srgbClr val="98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widescreen (Agency) .pptx" id="{9911B869-CFA5-49A3-9BDD-F8782CDE4305}" vid="{7F269024-DBDB-4D20-BC54-CE3F4FCC51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ec268c-b1d1-49d9-8172-a4d2800e791e">
      <Terms xmlns="http://schemas.microsoft.com/office/infopath/2007/PartnerControls"/>
    </lcf76f155ced4ddcb4097134ff3c332f>
    <TaxCatchAll xmlns="28da0ce9-81f9-4051-b20d-9e50546d86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FF11B6D222542BF1FB329DEDEEE90" ma:contentTypeVersion="8" ma:contentTypeDescription="Create a new document." ma:contentTypeScope="" ma:versionID="0aab926fbdb71b262b55edb8a0c26e0d">
  <xsd:schema xmlns:xsd="http://www.w3.org/2001/XMLSchema" xmlns:xs="http://www.w3.org/2001/XMLSchema" xmlns:p="http://schemas.microsoft.com/office/2006/metadata/properties" xmlns:ns2="e8ec268c-b1d1-49d9-8172-a4d2800e791e" xmlns:ns3="28da0ce9-81f9-4051-b20d-9e50546d866d" targetNamespace="http://schemas.microsoft.com/office/2006/metadata/properties" ma:root="true" ma:fieldsID="79566d3bee5cf539e5196d7635f36934" ns2:_="" ns3:_="">
    <xsd:import namespace="e8ec268c-b1d1-49d9-8172-a4d2800e791e"/>
    <xsd:import namespace="28da0ce9-81f9-4051-b20d-9e50546d8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268c-b1d1-49d9-8172-a4d2800e7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a0ce9-81f9-4051-b20d-9e50546d866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d1f0029-90ff-4182-99e6-8f44d3a37160}" ma:internalName="TaxCatchAll" ma:showField="CatchAllData" ma:web="28da0ce9-81f9-4051-b20d-9e50546d86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24BF39-BB42-40B7-82C3-89B1AEE6ABD1}">
  <ds:schemaRefs>
    <ds:schemaRef ds:uri="28da0ce9-81f9-4051-b20d-9e50546d866d"/>
    <ds:schemaRef ds:uri="e8ec268c-b1d1-49d9-8172-a4d2800e79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03E7C9-6BA0-40CB-971C-6251C5A224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144DC-0095-406A-A12F-85300F793380}">
  <ds:schemaRefs>
    <ds:schemaRef ds:uri="28da0ce9-81f9-4051-b20d-9e50546d866d"/>
    <ds:schemaRef ds:uri="e8ec268c-b1d1-49d9-8172-a4d2800e79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Custom</PresentationFormat>
  <Paragraphs>60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Verdana 2</vt:lpstr>
      <vt:lpstr>Calibri</vt:lpstr>
      <vt:lpstr>Verdana 3</vt:lpstr>
      <vt:lpstr>Verdana</vt:lpstr>
      <vt:lpstr>Arial</vt:lpstr>
      <vt:lpstr>Office Theme</vt:lpstr>
      <vt:lpstr>Master slide (Agency)</vt:lpstr>
      <vt:lpstr>think-cell Slide</vt:lpstr>
      <vt:lpstr>I-SPOC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 - I-SPOC registration</dc:title>
  <dc:creator>Bertamino, Alberta</dc:creator>
  <cp:lastModifiedBy>Zastavnik Sofia</cp:lastModifiedBy>
  <cp:revision>6</cp:revision>
  <dcterms:created xsi:type="dcterms:W3CDTF">2006-08-16T00:00:00Z</dcterms:created>
  <dcterms:modified xsi:type="dcterms:W3CDTF">2022-10-21T08:37:56Z</dcterms:modified>
  <dc:identifier>DAFKxmllUkg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0x0101006B1FF11B6D222542BF1FB329DEDEEE90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2022-10-06T09:13:30Z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c475dccc-0f47-46af-b7ff-db0866b1c9bb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  <property fmtid="{D5CDD505-2E9C-101B-9397-08002B2CF9AE}" pid="11" name="MSIP_Label_0eea11ca-d417-4147-80ed-01a58412c458_Enabled">
    <vt:lpwstr>true</vt:lpwstr>
  </property>
  <property fmtid="{D5CDD505-2E9C-101B-9397-08002B2CF9AE}" pid="12" name="MSIP_Label_0eea11ca-d417-4147-80ed-01a58412c458_SetDate">
    <vt:lpwstr>2022-10-21T08:37:55Z</vt:lpwstr>
  </property>
  <property fmtid="{D5CDD505-2E9C-101B-9397-08002B2CF9AE}" pid="13" name="MSIP_Label_0eea11ca-d417-4147-80ed-01a58412c458_Method">
    <vt:lpwstr>Standard</vt:lpwstr>
  </property>
  <property fmtid="{D5CDD505-2E9C-101B-9397-08002B2CF9AE}" pid="14" name="MSIP_Label_0eea11ca-d417-4147-80ed-01a58412c458_Name">
    <vt:lpwstr>0eea11ca-d417-4147-80ed-01a58412c458</vt:lpwstr>
  </property>
  <property fmtid="{D5CDD505-2E9C-101B-9397-08002B2CF9AE}" pid="15" name="MSIP_Label_0eea11ca-d417-4147-80ed-01a58412c458_SiteId">
    <vt:lpwstr>bc9dc15c-61bc-4f03-b60b-e5b6d8922839</vt:lpwstr>
  </property>
  <property fmtid="{D5CDD505-2E9C-101B-9397-08002B2CF9AE}" pid="16" name="MSIP_Label_0eea11ca-d417-4147-80ed-01a58412c458_ActionId">
    <vt:lpwstr>22a57480-4980-4f0e-96e7-f60a5013aa8b</vt:lpwstr>
  </property>
  <property fmtid="{D5CDD505-2E9C-101B-9397-08002B2CF9AE}" pid="17" name="MSIP_Label_0eea11ca-d417-4147-80ed-01a58412c458_ContentBits">
    <vt:lpwstr>2</vt:lpwstr>
  </property>
</Properties>
</file>